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74" r:id="rId1"/>
  </p:sldMasterIdLst>
  <p:notesMasterIdLst>
    <p:notesMasterId r:id="rId11"/>
  </p:notesMasterIdLst>
  <p:handoutMasterIdLst>
    <p:handoutMasterId r:id="rId12"/>
  </p:handoutMasterIdLst>
  <p:sldIdLst>
    <p:sldId id="263" r:id="rId2"/>
    <p:sldId id="261" r:id="rId3"/>
    <p:sldId id="256" r:id="rId4"/>
    <p:sldId id="265" r:id="rId5"/>
    <p:sldId id="258" r:id="rId6"/>
    <p:sldId id="259" r:id="rId7"/>
    <p:sldId id="267" r:id="rId8"/>
    <p:sldId id="270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7744"/>
    <a:srgbClr val="F8723E"/>
    <a:srgbClr val="FF7640"/>
    <a:srgbClr val="FA733F"/>
    <a:srgbClr val="ED5E1D"/>
    <a:srgbClr val="F672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94673"/>
  </p:normalViewPr>
  <p:slideViewPr>
    <p:cSldViewPr snapToGrid="0">
      <p:cViewPr>
        <p:scale>
          <a:sx n="89" d="100"/>
          <a:sy n="89" d="100"/>
        </p:scale>
        <p:origin x="26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deykalo\Desktop\&#1047;&#1072;&#1076;&#1072;&#1095;&#1080;\&#1041;&#1077;&#1085;&#1095;&#1084;&#1072;&#1088;&#1082;&#1080;&#1085;&#1075;\03.2021\&#1064;&#1072;&#1073;&#1083;&#1086;&#1085;%20&#1084;&#1072;&#1088;&#109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deykalo\Desktop\&#1047;&#1072;&#1076;&#1072;&#1095;&#1080;\&#1041;&#1077;&#1085;&#1095;&#1084;&#1072;&#1088;&#1082;&#1080;&#1085;&#1075;\03.2021\&#1064;&#1072;&#1073;&#1083;&#1086;&#1085;%20&#1084;&#1072;&#1088;&#1090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deykalo\Desktop\&#1047;&#1072;&#1076;&#1072;&#1095;&#1080;\&#1041;&#1077;&#1085;&#1095;&#1084;&#1072;&#1088;&#1082;&#1080;&#1085;&#1075;\03.2021\&#1064;&#1072;&#1073;&#1083;&#1086;&#1085;%20&#1084;&#1072;&#1088;&#1090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deykalo\Desktop\&#1047;&#1072;&#1076;&#1072;&#1095;&#1080;\&#1041;&#1077;&#1085;&#1095;&#1084;&#1072;&#1088;&#1082;&#1080;&#1085;&#1075;\03.2021\&#1064;&#1072;&#1073;&#1083;&#1086;&#1085;%20&#1084;&#1072;&#1088;&#1090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deykalo\Desktop\&#1047;&#1072;&#1076;&#1072;&#1095;&#1080;\&#1041;&#1077;&#1085;&#1095;&#1084;&#1072;&#1088;&#1082;&#1080;&#1085;&#1075;\03.2021\&#1064;&#1072;&#1073;&#1083;&#1086;&#1085;%20&#1084;&#1072;&#1088;&#1090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deykalo\Desktop\&#1047;&#1072;&#1076;&#1072;&#1095;&#1080;\&#1041;&#1077;&#1085;&#1095;&#1084;&#1072;&#1088;&#1082;&#1080;&#1085;&#1075;\03.2021\&#1064;&#1072;&#1073;&#1083;&#1086;&#1085;%20&#1084;&#1072;&#1088;&#1090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deykalo\Desktop\&#1047;&#1072;&#1076;&#1072;&#1095;&#1080;\&#1041;&#1077;&#1085;&#1095;&#1084;&#1072;&#1088;&#1082;&#1080;&#1085;&#1075;\03.2021\&#1064;&#1072;&#1073;&#1083;&#1086;&#1085;%20&#1084;&#1072;&#1088;&#1090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deykalo\Desktop\&#1047;&#1072;&#1076;&#1072;&#1095;&#1080;\&#1041;&#1077;&#1085;&#1095;&#1084;&#1072;&#1088;&#1082;&#1080;&#1085;&#1075;\03.2021\&#1064;&#1072;&#1073;&#1083;&#1086;&#1085;%20&#1084;&#1072;&#1088;&#1090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deykalo\Desktop\&#1047;&#1072;&#1076;&#1072;&#1095;&#1080;\&#1041;&#1077;&#1085;&#1095;&#1084;&#1072;&#1088;&#1082;&#1080;&#1085;&#1075;\03.2021\&#1064;&#1072;&#1073;&#1083;&#1086;&#1085;%20&#1084;&#1072;&#1088;&#1090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deykalo\Desktop\&#1047;&#1072;&#1076;&#1072;&#1095;&#1080;\&#1041;&#1077;&#1085;&#1095;&#1084;&#1072;&#1088;&#1082;&#1080;&#1085;&#1075;\03.2021\&#1064;&#1072;&#1073;&#1083;&#1086;&#1085;%20&#1084;&#1072;&#1088;&#1090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deykalo\Desktop\&#1047;&#1072;&#1076;&#1072;&#1095;&#1080;\&#1041;&#1077;&#1085;&#1095;&#1084;&#1072;&#1088;&#1082;&#1080;&#1085;&#1075;\03.2021\&#1064;&#1072;&#1073;&#1083;&#1086;&#1085;%20&#1084;&#1072;&#1088;&#109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deykalo\Desktop\&#1047;&#1072;&#1076;&#1072;&#1095;&#1080;\&#1041;&#1077;&#1085;&#1095;&#1084;&#1072;&#1088;&#1082;&#1080;&#1085;&#1075;\03.2021\&#1064;&#1072;&#1073;&#1083;&#1086;&#1085;%20&#1084;&#1072;&#1088;&#109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deykalo\Desktop\&#1047;&#1072;&#1076;&#1072;&#1095;&#1080;\&#1041;&#1077;&#1085;&#1095;&#1084;&#1072;&#1088;&#1082;&#1080;&#1085;&#1075;\03.2021\&#1064;&#1072;&#1073;&#1083;&#1086;&#1085;%20&#1084;&#1072;&#1088;&#1090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deykalo\Desktop\&#1047;&#1072;&#1076;&#1072;&#1095;&#1080;\&#1041;&#1077;&#1085;&#1095;&#1084;&#1072;&#1088;&#1082;&#1080;&#1085;&#1075;\03.2021\&#1064;&#1072;&#1073;&#1083;&#1086;&#1085;%20&#1084;&#1072;&#1088;&#109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deykalo\Desktop\&#1047;&#1072;&#1076;&#1072;&#1095;&#1080;\&#1041;&#1077;&#1085;&#1095;&#1084;&#1072;&#1088;&#1082;&#1080;&#1085;&#1075;\03.2021\&#1064;&#1072;&#1073;&#1083;&#1086;&#1085;%20&#1084;&#1072;&#1088;&#1090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deykalo\Desktop\&#1047;&#1072;&#1076;&#1072;&#1095;&#1080;\&#1041;&#1077;&#1085;&#1095;&#1084;&#1072;&#1088;&#1082;&#1080;&#1085;&#1075;\03.2021\&#1064;&#1072;&#1073;&#1083;&#1086;&#1085;%20&#1084;&#1072;&#1088;&#1090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deykalo\Desktop\&#1047;&#1072;&#1076;&#1072;&#1095;&#1080;\&#1041;&#1077;&#1085;&#1095;&#1084;&#1072;&#1088;&#1082;&#1080;&#1085;&#1075;\03.2021\&#1064;&#1072;&#1073;&#1083;&#1086;&#1085;%20&#1084;&#1072;&#1088;&#1090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deykalo\Desktop\&#1047;&#1072;&#1076;&#1072;&#1095;&#1080;\&#1041;&#1077;&#1085;&#1095;&#1084;&#1072;&#1088;&#1082;&#1080;&#1085;&#1075;\03.2021\&#1064;&#1072;&#1073;&#1083;&#1086;&#1085;%20&#1084;&#1072;&#1088;&#1090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EF4E-4EC2-B45B-B3182A4EF6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Месяц!$C$3:$C$16</c:f>
              <c:strCache>
                <c:ptCount val="14"/>
                <c:pt idx="0">
                  <c:v>ООО "ТАЙМЛИЗИНГ" (№13)</c:v>
                </c:pt>
                <c:pt idx="1">
                  <c:v>АО "Столичный Лизинг" (№12)</c:v>
                </c:pt>
                <c:pt idx="2">
                  <c:v>ООО "ТРАНСЛИЗИНГ" (№11)</c:v>
                </c:pt>
                <c:pt idx="3">
                  <c:v>ООО "УРАЛПРОМЛИЗИНГ" (№10)</c:v>
                </c:pt>
                <c:pt idx="4">
                  <c:v>ООО "Де Лаге Ланден Лизинг"  (№9)</c:v>
                </c:pt>
                <c:pt idx="5">
                  <c:v>ООО "КОНТРОЛ ЛИЗИНГ" (№8)</c:v>
                </c:pt>
                <c:pt idx="6">
                  <c:v>ООО "УралБизнесЛизинг" (№7)</c:v>
                </c:pt>
                <c:pt idx="7">
                  <c:v>АО Система Лизинг 24 (№6)</c:v>
                </c:pt>
                <c:pt idx="8">
                  <c:v>ООО "АРЕНЗА-ПРО" (№5)</c:v>
                </c:pt>
                <c:pt idx="9">
                  <c:v>АО "ДОЙЧЕ ЛИЗИНГ ВОСТОК" (№4)</c:v>
                </c:pt>
                <c:pt idx="10">
                  <c:v>ООО "НЛК" (№3)</c:v>
                </c:pt>
                <c:pt idx="11">
                  <c:v>ООО ЛК "Сименс Финанс" (№2)</c:v>
                </c:pt>
                <c:pt idx="12">
                  <c:v>ООО "Балтийский лизинг" (№1)</c:v>
                </c:pt>
                <c:pt idx="13">
                  <c:v>ПРОЧИЕ (доля менее 1%) </c:v>
                </c:pt>
              </c:strCache>
            </c:strRef>
          </c:cat>
          <c:val>
            <c:numRef>
              <c:f>Месяц!$E$3:$E$16</c:f>
              <c:numCache>
                <c:formatCode>0%</c:formatCode>
                <c:ptCount val="14"/>
                <c:pt idx="0">
                  <c:v>1.6500000000000001E-2</c:v>
                </c:pt>
                <c:pt idx="1">
                  <c:v>1.7000000000000001E-2</c:v>
                </c:pt>
                <c:pt idx="2">
                  <c:v>1.8499999999999999E-2</c:v>
                </c:pt>
                <c:pt idx="3">
                  <c:v>1.8499999999999999E-2</c:v>
                </c:pt>
                <c:pt idx="4">
                  <c:v>2.2499999999999999E-2</c:v>
                </c:pt>
                <c:pt idx="5">
                  <c:v>2.4500000000000001E-2</c:v>
                </c:pt>
                <c:pt idx="6">
                  <c:v>3.0499999999999999E-2</c:v>
                </c:pt>
                <c:pt idx="7">
                  <c:v>3.7499999999999999E-2</c:v>
                </c:pt>
                <c:pt idx="8">
                  <c:v>4.7500000000000001E-2</c:v>
                </c:pt>
                <c:pt idx="9">
                  <c:v>4.9000000000000002E-2</c:v>
                </c:pt>
                <c:pt idx="10">
                  <c:v>8.1000000000000003E-2</c:v>
                </c:pt>
                <c:pt idx="11">
                  <c:v>0.1605</c:v>
                </c:pt>
                <c:pt idx="12">
                  <c:v>0.1615</c:v>
                </c:pt>
                <c:pt idx="13">
                  <c:v>0.315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4C-4D80-A77B-D591B12F36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67204240"/>
        <c:axId val="1267208400"/>
      </c:barChart>
      <c:catAx>
        <c:axId val="12672042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67208400"/>
        <c:crosses val="autoZero"/>
        <c:auto val="1"/>
        <c:lblAlgn val="ctr"/>
        <c:lblOffset val="100"/>
        <c:noMultiLvlLbl val="0"/>
      </c:catAx>
      <c:valAx>
        <c:axId val="126720840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267204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7477626369735942"/>
          <c:y val="4.3706143294204289E-2"/>
          <c:w val="0.50360752448418955"/>
          <c:h val="0.91258771341159139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Месяц!$C$195:$C$214</c:f>
              <c:strCache>
                <c:ptCount val="20"/>
                <c:pt idx="0">
                  <c:v>Пермский край 30 шт.</c:v>
                </c:pt>
                <c:pt idx="1">
                  <c:v>Воронежская обл 31 шт.</c:v>
                </c:pt>
                <c:pt idx="2">
                  <c:v>Ростовская обл 33 шт.</c:v>
                </c:pt>
                <c:pt idx="3">
                  <c:v>Приморский край 34 шт.</c:v>
                </c:pt>
                <c:pt idx="4">
                  <c:v>Красноярский край 36 шт.</c:v>
                </c:pt>
                <c:pt idx="5">
                  <c:v>Респ Башкортостан 41 шт.</c:v>
                </c:pt>
                <c:pt idx="6">
                  <c:v>Ставропольский край 41 шт.</c:v>
                </c:pt>
                <c:pt idx="7">
                  <c:v>Краснодарский край 46 шт.</c:v>
                </c:pt>
                <c:pt idx="8">
                  <c:v>Самарская обл 46 шт.</c:v>
                </c:pt>
                <c:pt idx="9">
                  <c:v>Саратовская обл 53 шт.</c:v>
                </c:pt>
                <c:pt idx="10">
                  <c:v>Удмуртская Респ 53 шт.</c:v>
                </c:pt>
                <c:pt idx="11">
                  <c:v>Новосибирская обл 55 шт.</c:v>
                </c:pt>
                <c:pt idx="12">
                  <c:v>Свердловская обл 60 шт.</c:v>
                </c:pt>
                <c:pt idx="13">
                  <c:v>Нижегородская обл 64 шт.</c:v>
                </c:pt>
                <c:pt idx="14">
                  <c:v>Челябинская обл 79 шт.</c:v>
                </c:pt>
                <c:pt idx="15">
                  <c:v>Респ Татарстан 90 шт.</c:v>
                </c:pt>
                <c:pt idx="16">
                  <c:v>Московская обл 117 шт.</c:v>
                </c:pt>
                <c:pt idx="17">
                  <c:v>г Санкт-Петербург 140 шт.</c:v>
                </c:pt>
                <c:pt idx="18">
                  <c:v>г Москва 380 шт.</c:v>
                </c:pt>
                <c:pt idx="19">
                  <c:v>ПРОЧИЕ (доля менее 1%) 571 шт.</c:v>
                </c:pt>
              </c:strCache>
            </c:strRef>
          </c:cat>
          <c:val>
            <c:numRef>
              <c:f>Месяц!$D$195:$D$214</c:f>
              <c:numCache>
                <c:formatCode>0%</c:formatCode>
                <c:ptCount val="20"/>
                <c:pt idx="0">
                  <c:v>1.4999999999999999E-2</c:v>
                </c:pt>
                <c:pt idx="1">
                  <c:v>1.55E-2</c:v>
                </c:pt>
                <c:pt idx="2">
                  <c:v>1.6500000000000001E-2</c:v>
                </c:pt>
                <c:pt idx="3">
                  <c:v>1.7000000000000001E-2</c:v>
                </c:pt>
                <c:pt idx="4">
                  <c:v>1.7999999999999999E-2</c:v>
                </c:pt>
                <c:pt idx="5">
                  <c:v>2.0500000000000001E-2</c:v>
                </c:pt>
                <c:pt idx="6">
                  <c:v>2.0500000000000001E-2</c:v>
                </c:pt>
                <c:pt idx="7">
                  <c:v>2.3E-2</c:v>
                </c:pt>
                <c:pt idx="8">
                  <c:v>2.3E-2</c:v>
                </c:pt>
                <c:pt idx="9">
                  <c:v>2.6499999999999999E-2</c:v>
                </c:pt>
                <c:pt idx="10">
                  <c:v>2.6499999999999999E-2</c:v>
                </c:pt>
                <c:pt idx="11">
                  <c:v>2.75E-2</c:v>
                </c:pt>
                <c:pt idx="12">
                  <c:v>0.03</c:v>
                </c:pt>
                <c:pt idx="13">
                  <c:v>3.2000000000000001E-2</c:v>
                </c:pt>
                <c:pt idx="14">
                  <c:v>3.95E-2</c:v>
                </c:pt>
                <c:pt idx="15">
                  <c:v>4.4999999999999998E-2</c:v>
                </c:pt>
                <c:pt idx="16">
                  <c:v>5.8500000000000003E-2</c:v>
                </c:pt>
                <c:pt idx="17">
                  <c:v>7.0000000000000007E-2</c:v>
                </c:pt>
                <c:pt idx="18">
                  <c:v>0.19</c:v>
                </c:pt>
                <c:pt idx="19">
                  <c:v>0.28549999999999998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487D-8C52-53136864EC3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267204240"/>
        <c:axId val="1267208400"/>
      </c:barChart>
      <c:catAx>
        <c:axId val="12672042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67208400"/>
        <c:crosses val="autoZero"/>
        <c:auto val="1"/>
        <c:lblAlgn val="ctr"/>
        <c:lblOffset val="100"/>
        <c:noMultiLvlLbl val="0"/>
      </c:catAx>
      <c:valAx>
        <c:axId val="126720840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267204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Месяц!$C$220:$C$228</c:f>
              <c:strCache>
                <c:ptCount val="9"/>
                <c:pt idx="0">
                  <c:v>нет данных 1 шт.</c:v>
                </c:pt>
                <c:pt idx="1">
                  <c:v>Северо-Кавказский 51 шт.</c:v>
                </c:pt>
                <c:pt idx="2">
                  <c:v>Дальневосточный 71 шт.</c:v>
                </c:pt>
                <c:pt idx="3">
                  <c:v>Южный 106 шт.</c:v>
                </c:pt>
                <c:pt idx="4">
                  <c:v>Уральский 202 шт.</c:v>
                </c:pt>
                <c:pt idx="5">
                  <c:v>Сибирский 205 шт.</c:v>
                </c:pt>
                <c:pt idx="6">
                  <c:v>Северо-Западный 211 шт.</c:v>
                </c:pt>
                <c:pt idx="7">
                  <c:v>Приволжский 459 шт.</c:v>
                </c:pt>
                <c:pt idx="8">
                  <c:v>Центральный 694 шт.</c:v>
                </c:pt>
              </c:strCache>
            </c:strRef>
          </c:cat>
          <c:val>
            <c:numRef>
              <c:f>Месяц!$D$220:$D$228</c:f>
              <c:numCache>
                <c:formatCode>0%</c:formatCode>
                <c:ptCount val="9"/>
                <c:pt idx="0">
                  <c:v>6.8545316070068541E-3</c:v>
                </c:pt>
                <c:pt idx="1">
                  <c:v>6.8545316070068541E-3</c:v>
                </c:pt>
                <c:pt idx="2">
                  <c:v>2.9702970297029702E-2</c:v>
                </c:pt>
                <c:pt idx="3">
                  <c:v>5.3313023610053314E-2</c:v>
                </c:pt>
                <c:pt idx="4">
                  <c:v>9.977151561309977E-2</c:v>
                </c:pt>
                <c:pt idx="5">
                  <c:v>0.10814927646610815</c:v>
                </c:pt>
                <c:pt idx="6">
                  <c:v>0.11119573495811119</c:v>
                </c:pt>
                <c:pt idx="7">
                  <c:v>0.26884996191926885</c:v>
                </c:pt>
                <c:pt idx="8">
                  <c:v>0.32216298552932215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B4-4B4F-A7EB-D519258000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67204240"/>
        <c:axId val="1267208400"/>
      </c:barChart>
      <c:catAx>
        <c:axId val="12672042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67208400"/>
        <c:crosses val="autoZero"/>
        <c:auto val="1"/>
        <c:lblAlgn val="ctr"/>
        <c:lblOffset val="100"/>
        <c:noMultiLvlLbl val="0"/>
      </c:catAx>
      <c:valAx>
        <c:axId val="126720840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267204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Месяц!$C$237:$C$246</c:f>
              <c:strCache>
                <c:ptCount val="10"/>
                <c:pt idx="0">
                  <c:v>Производство строительных металлических конструкций, изделий и их частей 31 шт.</c:v>
                </c:pt>
                <c:pt idx="1">
                  <c:v>Предоставление прочих услуг в области добычи нефти и природного газа 34 шт.</c:v>
                </c:pt>
                <c:pt idx="2">
                  <c:v>Торговля оптовая неспециализированная 35 шт.</c:v>
                </c:pt>
                <c:pt idx="3">
                  <c:v>Выращивание зерновых культур 39 шт.</c:v>
                </c:pt>
                <c:pt idx="4">
                  <c:v>Строительство автомобильных дорог и автомагистралей 39 шт.</c:v>
                </c:pt>
                <c:pt idx="5">
                  <c:v>Выращивание зерновых (кроме риса), зернобобовых культур и семян масличных культур 42 шт.</c:v>
                </c:pt>
                <c:pt idx="6">
                  <c:v>Деятельность ресторанов и услуги по доставке продуктов питания 45 шт.</c:v>
                </c:pt>
                <c:pt idx="7">
                  <c:v>Смешанное сельское хозяйство 53 шт.</c:v>
                </c:pt>
                <c:pt idx="8">
                  <c:v>Строительство жилых и нежилых зданий 75 шт.</c:v>
                </c:pt>
                <c:pt idx="9">
                  <c:v>Торговля оптовая подъемно-транспортными машинами и оборудованием 77 шт.</c:v>
                </c:pt>
              </c:strCache>
            </c:strRef>
          </c:cat>
          <c:val>
            <c:numRef>
              <c:f>Месяц!$D$237:$D$246</c:f>
              <c:numCache>
                <c:formatCode>0%</c:formatCode>
                <c:ptCount val="10"/>
                <c:pt idx="0">
                  <c:v>1.55E-2</c:v>
                </c:pt>
                <c:pt idx="1">
                  <c:v>1.7000000000000001E-2</c:v>
                </c:pt>
                <c:pt idx="2">
                  <c:v>1.7500000000000002E-2</c:v>
                </c:pt>
                <c:pt idx="3">
                  <c:v>1.95E-2</c:v>
                </c:pt>
                <c:pt idx="4">
                  <c:v>1.95E-2</c:v>
                </c:pt>
                <c:pt idx="5">
                  <c:v>2.1000000000000001E-2</c:v>
                </c:pt>
                <c:pt idx="6">
                  <c:v>2.2499999999999999E-2</c:v>
                </c:pt>
                <c:pt idx="7">
                  <c:v>2.6499999999999999E-2</c:v>
                </c:pt>
                <c:pt idx="8">
                  <c:v>3.7499999999999999E-2</c:v>
                </c:pt>
                <c:pt idx="9">
                  <c:v>3.85E-2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CD-4697-9AC6-ADD6D40BB4D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267204240"/>
        <c:axId val="1267208400"/>
      </c:barChart>
      <c:catAx>
        <c:axId val="12672042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67208400"/>
        <c:crosses val="autoZero"/>
        <c:auto val="1"/>
        <c:lblAlgn val="ctr"/>
        <c:lblOffset val="100"/>
        <c:noMultiLvlLbl val="0"/>
      </c:catAx>
      <c:valAx>
        <c:axId val="126720840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267204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C7A-46DD-AA31-6FC387776411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C7A-46DD-AA31-6FC38777641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C7A-46DD-AA31-6FC387776411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EC1-4431-A3AD-BFBED0A8C8F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DEC1-4431-A3AD-BFBED0A8C8FE}"/>
              </c:ext>
            </c:extLst>
          </c:dPt>
          <c:dLbls>
            <c:dLbl>
              <c:idx val="0"/>
              <c:layout>
                <c:manualLayout>
                  <c:x val="0.17265396791445789"/>
                  <c:y val="8.0446446104048289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C7A-46DD-AA31-6FC387776411}"/>
                </c:ext>
              </c:extLst>
            </c:dLbl>
            <c:dLbl>
              <c:idx val="1"/>
              <c:layout>
                <c:manualLayout>
                  <c:x val="-0.11893940011884876"/>
                  <c:y val="0.50949415865897241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C7A-46DD-AA31-6FC387776411}"/>
                </c:ext>
              </c:extLst>
            </c:dLbl>
            <c:dLbl>
              <c:idx val="2"/>
              <c:layout>
                <c:manualLayout>
                  <c:x val="-0.18032747759954496"/>
                  <c:y val="0.16089289220809658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C7A-46DD-AA31-6FC387776411}"/>
                </c:ext>
              </c:extLst>
            </c:dLbl>
            <c:dLbl>
              <c:idx val="3"/>
              <c:layout>
                <c:manualLayout>
                  <c:x val="-0.15730694854428384"/>
                  <c:y val="-8.044644610404830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EC1-4431-A3AD-BFBED0A8C8FE}"/>
                </c:ext>
              </c:extLst>
            </c:dLbl>
            <c:dLbl>
              <c:idx val="4"/>
              <c:layout>
                <c:manualLayout>
                  <c:x val="0.18032747759954484"/>
                  <c:y val="-5.3630964069365537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EC1-4431-A3AD-BFBED0A8C8FE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Месяц!$C$286:$C$290</c:f>
              <c:strCache>
                <c:ptCount val="5"/>
                <c:pt idx="0">
                  <c:v>OSN или нет данных  1660 шт.</c:v>
                </c:pt>
                <c:pt idx="1">
                  <c:v>ENVD  24 шт.</c:v>
                </c:pt>
                <c:pt idx="2">
                  <c:v>ESHN  50 шт.</c:v>
                </c:pt>
                <c:pt idx="3">
                  <c:v>USN  243 шт.</c:v>
                </c:pt>
                <c:pt idx="4">
                  <c:v>USN_ENVD  23 шт.</c:v>
                </c:pt>
              </c:strCache>
            </c:strRef>
          </c:cat>
          <c:val>
            <c:numRef>
              <c:f>Месяц!$D$286:$D$290</c:f>
              <c:numCache>
                <c:formatCode>0%</c:formatCode>
                <c:ptCount val="5"/>
                <c:pt idx="0">
                  <c:v>0.83</c:v>
                </c:pt>
                <c:pt idx="1">
                  <c:v>1.2E-2</c:v>
                </c:pt>
                <c:pt idx="2">
                  <c:v>2.5000000000000001E-2</c:v>
                </c:pt>
                <c:pt idx="3">
                  <c:v>0.1215</c:v>
                </c:pt>
                <c:pt idx="4">
                  <c:v>1.15E-2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C7A-46DD-AA31-6FC3877764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bg1">
                <a:lumMod val="50000"/>
              </a:schemeClr>
            </a:solidFill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1E2-4828-8C58-F58473F0344D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1E2-4828-8C58-F58473F0344D}"/>
              </c:ext>
            </c:extLst>
          </c:dPt>
          <c:dLbls>
            <c:dLbl>
              <c:idx val="0"/>
              <c:layout>
                <c:manualLayout>
                  <c:x val="-0.35084266122446162"/>
                  <c:y val="-1.524194487216561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1E2-4828-8C58-F58473F0344D}"/>
                </c:ext>
              </c:extLst>
            </c:dLbl>
            <c:dLbl>
              <c:idx val="1"/>
              <c:layout>
                <c:manualLayout>
                  <c:x val="0.32452946163262697"/>
                  <c:y val="2.286291730824853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1E2-4828-8C58-F58473F0344D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Месяц!$C$257:$C$258</c:f>
              <c:strCache>
                <c:ptCount val="2"/>
                <c:pt idx="0">
                  <c:v>Не включены  400 шт.</c:v>
                </c:pt>
                <c:pt idx="1">
                  <c:v>Субъекты СМП  1600 шт.</c:v>
                </c:pt>
              </c:strCache>
            </c:strRef>
          </c:cat>
          <c:val>
            <c:numRef>
              <c:f>Месяц!$D$257:$D$258</c:f>
              <c:numCache>
                <c:formatCode>0%</c:formatCode>
                <c:ptCount val="2"/>
                <c:pt idx="0">
                  <c:v>0.2</c:v>
                </c:pt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E2-4828-8C58-F58473F034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46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ru-R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A06-4474-8376-13CDB2C41EF5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A06-4474-8376-13CDB2C41EF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A06-4474-8376-13CDB2C41EF5}"/>
              </c:ext>
            </c:extLst>
          </c:dPt>
          <c:dLbls>
            <c:dLbl>
              <c:idx val="0"/>
              <c:layout>
                <c:manualLayout>
                  <c:x val="0.30264879289863872"/>
                  <c:y val="-2.671468297875025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A06-4474-8376-13CDB2C41EF5}"/>
                </c:ext>
              </c:extLst>
            </c:dLbl>
            <c:dLbl>
              <c:idx val="1"/>
              <c:layout>
                <c:manualLayout>
                  <c:x val="-0.17440777895853757"/>
                  <c:y val="-0.1562882419235476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A06-4474-8376-13CDB2C41EF5}"/>
                </c:ext>
              </c:extLst>
            </c:dLbl>
            <c:dLbl>
              <c:idx val="2"/>
              <c:layout>
                <c:manualLayout>
                  <c:x val="0.15388921672812128"/>
                  <c:y val="-0.28127796346188261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A06-4474-8376-13CDB2C41EF5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Месяц!$C$267:$C$269</c:f>
              <c:strCache>
                <c:ptCount val="3"/>
                <c:pt idx="0">
                  <c:v>MEDIUM  166 шт.</c:v>
                </c:pt>
                <c:pt idx="1">
                  <c:v>MICRO  956 шт.</c:v>
                </c:pt>
                <c:pt idx="2">
                  <c:v>SMALL  478 шт.</c:v>
                </c:pt>
              </c:strCache>
            </c:strRef>
          </c:cat>
          <c:val>
            <c:numRef>
              <c:f>Месяц!$D$267:$D$269</c:f>
              <c:numCache>
                <c:formatCode>0%</c:formatCode>
                <c:ptCount val="3"/>
                <c:pt idx="0">
                  <c:v>0.10375</c:v>
                </c:pt>
                <c:pt idx="1">
                  <c:v>0.59750000000000003</c:v>
                </c:pt>
                <c:pt idx="2">
                  <c:v>0.29875000000000002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A06-4474-8376-13CDB2C41E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46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ru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F22-416E-A5AE-A6C864B49F14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F22-416E-A5AE-A6C864B49F14}"/>
              </c:ext>
            </c:extLst>
          </c:dPt>
          <c:dLbls>
            <c:dLbl>
              <c:idx val="0"/>
              <c:layout>
                <c:manualLayout>
                  <c:x val="0.14186129628766336"/>
                  <c:y val="0.19313599381558269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81035641954014059"/>
                      <c:h val="8.20144978962842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F22-416E-A5AE-A6C864B49F14}"/>
                </c:ext>
              </c:extLst>
            </c:dLbl>
            <c:dLbl>
              <c:idx val="1"/>
              <c:layout>
                <c:manualLayout>
                  <c:x val="-0.10035395051944397"/>
                  <c:y val="-0.16412182541694126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7975109508837539"/>
                      <c:h val="0.1153279768844730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F22-416E-A5AE-A6C864B49F14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Месяц!$C$275:$C$276</c:f>
              <c:strCache>
                <c:ptCount val="2"/>
                <c:pt idx="0">
                  <c:v>Более одного контракта за период  835 шт.</c:v>
                </c:pt>
                <c:pt idx="1">
                  <c:v>Один контракт за период  1165 шт.</c:v>
                </c:pt>
              </c:strCache>
            </c:strRef>
          </c:cat>
          <c:val>
            <c:numRef>
              <c:f>Месяц!$D$275:$D$276</c:f>
              <c:numCache>
                <c:formatCode>0%</c:formatCode>
                <c:ptCount val="2"/>
                <c:pt idx="0">
                  <c:v>0.41749999999999998</c:v>
                </c:pt>
                <c:pt idx="1">
                  <c:v>0.58250000000000002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22-416E-A5AE-A6C864B49F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46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ru-RU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Месяц!$C$305:$N$305</c:f>
              <c:numCache>
                <c:formatCode>mmm\-yy</c:formatCode>
                <c:ptCount val="12"/>
                <c:pt idx="0">
                  <c:v>44197</c:v>
                </c:pt>
                <c:pt idx="1">
                  <c:v>44228</c:v>
                </c:pt>
                <c:pt idx="2">
                  <c:v>44256</c:v>
                </c:pt>
                <c:pt idx="3">
                  <c:v>44287</c:v>
                </c:pt>
                <c:pt idx="4">
                  <c:v>44317</c:v>
                </c:pt>
                <c:pt idx="5">
                  <c:v>44348</c:v>
                </c:pt>
                <c:pt idx="6">
                  <c:v>44378</c:v>
                </c:pt>
                <c:pt idx="7">
                  <c:v>44409</c:v>
                </c:pt>
                <c:pt idx="8">
                  <c:v>44440</c:v>
                </c:pt>
                <c:pt idx="9">
                  <c:v>44470</c:v>
                </c:pt>
                <c:pt idx="10">
                  <c:v>44501</c:v>
                </c:pt>
                <c:pt idx="11">
                  <c:v>44531</c:v>
                </c:pt>
              </c:numCache>
            </c:numRef>
          </c:cat>
          <c:val>
            <c:numRef>
              <c:f>Месяц!$C$306:$N$306</c:f>
              <c:numCache>
                <c:formatCode>General</c:formatCode>
                <c:ptCount val="12"/>
                <c:pt idx="0" formatCode="0.0">
                  <c:v>7</c:v>
                </c:pt>
                <c:pt idx="1">
                  <c:v>7.9</c:v>
                </c:pt>
                <c:pt idx="2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E7-400A-BBC2-F3EEDD9C470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89962799"/>
        <c:axId val="289966959"/>
      </c:barChart>
      <c:dateAx>
        <c:axId val="289962799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9966959"/>
        <c:crosses val="autoZero"/>
        <c:auto val="1"/>
        <c:lblOffset val="100"/>
        <c:baseTimeUnit val="months"/>
      </c:dateAx>
      <c:valAx>
        <c:axId val="289966959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289962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ru-RU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3216214409785083"/>
          <c:y val="6.5699777881137483E-2"/>
          <c:w val="0.6501536477210248"/>
          <c:h val="0.86860044423772498"/>
        </c:manualLayout>
      </c:layout>
      <c:barChart>
        <c:barDir val="bar"/>
        <c:grouping val="stacked"/>
        <c:varyColors val="0"/>
        <c:ser>
          <c:idx val="0"/>
          <c:order val="0"/>
          <c:tx>
            <c:v>Значения</c:v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BB1-4347-BF59-4E9DB38EBC77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BB1-4347-BF59-4E9DB38EBC77}"/>
              </c:ext>
            </c:extLst>
          </c:dPt>
          <c:dPt>
            <c:idx val="9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BB1-4347-BF59-4E9DB38EBC77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8BB1-4347-BF59-4E9DB38EBC7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Динамика!$C$3:$C$16</c:f>
              <c:strCache>
                <c:ptCount val="13"/>
                <c:pt idx="0">
                  <c:v>ООО "ТРАНСЛИЗИНГ" (№13)</c:v>
                </c:pt>
                <c:pt idx="1">
                  <c:v>ООО "КОНТРОЛ ЛИЗИНГ" (№12)</c:v>
                </c:pt>
                <c:pt idx="2">
                  <c:v>ООО "УРАЛПРОМЛИЗИНГ" (№11)</c:v>
                </c:pt>
                <c:pt idx="3">
                  <c:v>ООО "ЭКСПЕРТ-ЛИЗИНГ" (№10)</c:v>
                </c:pt>
                <c:pt idx="4">
                  <c:v>ООО "Интерлизинг" (№9)</c:v>
                </c:pt>
                <c:pt idx="5">
                  <c:v>ООО "УралБизнесЛизинг" (№8)</c:v>
                </c:pt>
                <c:pt idx="6">
                  <c:v>ООО "ЮниКредит Лизинг" (№7)</c:v>
                </c:pt>
                <c:pt idx="7">
                  <c:v>АО "Дойче Лизинг Восток" (№6)</c:v>
                </c:pt>
                <c:pt idx="8">
                  <c:v>АО Система Лизинг 24 (№5)</c:v>
                </c:pt>
                <c:pt idx="9">
                  <c:v>ООО "АРЕНЗА-ПРО" (№4)</c:v>
                </c:pt>
                <c:pt idx="10">
                  <c:v>ООО "НЛК" (№3)</c:v>
                </c:pt>
                <c:pt idx="11">
                  <c:v>ООО "Балтийский лизинг" (№2)</c:v>
                </c:pt>
                <c:pt idx="12">
                  <c:v>ООО ЛК "Сименс Финанс" (№1)</c:v>
                </c:pt>
              </c:strCache>
            </c:strRef>
          </c:cat>
          <c:val>
            <c:numRef>
              <c:f>Динамика!$D$3:$D$16</c:f>
              <c:numCache>
                <c:formatCode>General</c:formatCode>
                <c:ptCount val="13"/>
                <c:pt idx="0">
                  <c:v>65</c:v>
                </c:pt>
                <c:pt idx="1">
                  <c:v>66</c:v>
                </c:pt>
                <c:pt idx="2">
                  <c:v>85</c:v>
                </c:pt>
                <c:pt idx="3">
                  <c:v>91</c:v>
                </c:pt>
                <c:pt idx="4">
                  <c:v>94</c:v>
                </c:pt>
                <c:pt idx="5">
                  <c:v>134</c:v>
                </c:pt>
                <c:pt idx="6">
                  <c:v>142</c:v>
                </c:pt>
                <c:pt idx="7">
                  <c:v>166</c:v>
                </c:pt>
                <c:pt idx="8">
                  <c:v>189</c:v>
                </c:pt>
                <c:pt idx="9">
                  <c:v>216</c:v>
                </c:pt>
                <c:pt idx="10">
                  <c:v>308</c:v>
                </c:pt>
                <c:pt idx="11">
                  <c:v>508</c:v>
                </c:pt>
                <c:pt idx="12">
                  <c:v>634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4F-4182-9746-27C1422414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67204240"/>
        <c:axId val="1267208400"/>
      </c:barChart>
      <c:catAx>
        <c:axId val="12672042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67208400"/>
        <c:crosses val="autoZero"/>
        <c:auto val="1"/>
        <c:lblAlgn val="ctr"/>
        <c:lblOffset val="100"/>
        <c:noMultiLvlLbl val="0"/>
      </c:catAx>
      <c:valAx>
        <c:axId val="12672084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67204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ECC0-4EFC-9660-5C371884D97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Месяц!$C$3:$C$16</c:f>
              <c:strCache>
                <c:ptCount val="14"/>
                <c:pt idx="0">
                  <c:v>ООО "ТАЙМЛИЗИНГ" (№13)</c:v>
                </c:pt>
                <c:pt idx="1">
                  <c:v>АО "Столичный Лизинг" (№12)</c:v>
                </c:pt>
                <c:pt idx="2">
                  <c:v>ООО "ТРАНСЛИЗИНГ" (№11)</c:v>
                </c:pt>
                <c:pt idx="3">
                  <c:v>ООО "УРАЛПРОМЛИЗИНГ" (№10)</c:v>
                </c:pt>
                <c:pt idx="4">
                  <c:v>ООО "Де Лаге Ланден Лизинг"  (№9)</c:v>
                </c:pt>
                <c:pt idx="5">
                  <c:v>ООО "КОНТРОЛ ЛИЗИНГ" (№8)</c:v>
                </c:pt>
                <c:pt idx="6">
                  <c:v>ООО "УралБизнесЛизинг" (№7)</c:v>
                </c:pt>
                <c:pt idx="7">
                  <c:v>АО Система Лизинг 24 (№6)</c:v>
                </c:pt>
                <c:pt idx="8">
                  <c:v>ООО "АРЕНЗА-ПРО" (№5)</c:v>
                </c:pt>
                <c:pt idx="9">
                  <c:v>АО "ДОЙЧЕ ЛИЗИНГ ВОСТОК" (№4)</c:v>
                </c:pt>
                <c:pt idx="10">
                  <c:v>ООО "НЛК" (№3)</c:v>
                </c:pt>
                <c:pt idx="11">
                  <c:v>ООО ЛК "Сименс Финанс" (№2)</c:v>
                </c:pt>
                <c:pt idx="12">
                  <c:v>ООО "Балтийский лизинг" (№1)</c:v>
                </c:pt>
                <c:pt idx="13">
                  <c:v>ПРОЧИЕ (доля менее 1%) </c:v>
                </c:pt>
              </c:strCache>
            </c:strRef>
          </c:cat>
          <c:val>
            <c:numRef>
              <c:f>Месяц!$D$3:$D$16</c:f>
              <c:numCache>
                <c:formatCode>General</c:formatCode>
                <c:ptCount val="14"/>
                <c:pt idx="0">
                  <c:v>33</c:v>
                </c:pt>
                <c:pt idx="1">
                  <c:v>34</c:v>
                </c:pt>
                <c:pt idx="2">
                  <c:v>37</c:v>
                </c:pt>
                <c:pt idx="3">
                  <c:v>37</c:v>
                </c:pt>
                <c:pt idx="4">
                  <c:v>45</c:v>
                </c:pt>
                <c:pt idx="5">
                  <c:v>49</c:v>
                </c:pt>
                <c:pt idx="6">
                  <c:v>61</c:v>
                </c:pt>
                <c:pt idx="7">
                  <c:v>75</c:v>
                </c:pt>
                <c:pt idx="8">
                  <c:v>95</c:v>
                </c:pt>
                <c:pt idx="9">
                  <c:v>98</c:v>
                </c:pt>
                <c:pt idx="10">
                  <c:v>162</c:v>
                </c:pt>
                <c:pt idx="11">
                  <c:v>321</c:v>
                </c:pt>
                <c:pt idx="12">
                  <c:v>323</c:v>
                </c:pt>
                <c:pt idx="13">
                  <c:v>630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9C-4AC8-A29E-DF88ACB629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67204240"/>
        <c:axId val="1267208400"/>
      </c:barChart>
      <c:catAx>
        <c:axId val="12672042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67208400"/>
        <c:crosses val="autoZero"/>
        <c:auto val="1"/>
        <c:lblAlgn val="ctr"/>
        <c:lblOffset val="100"/>
        <c:noMultiLvlLbl val="0"/>
      </c:catAx>
      <c:valAx>
        <c:axId val="12672084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67204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13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615-4C4E-9B3A-25492DD3763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Месяц!$C$154:$C$167</c:f>
              <c:strCache>
                <c:ptCount val="14"/>
                <c:pt idx="0">
                  <c:v>ПРОЧИЕ </c:v>
                </c:pt>
                <c:pt idx="1">
                  <c:v>ООО "ДОМ ЛИЗИНГА" (№13)</c:v>
                </c:pt>
                <c:pt idx="2">
                  <c:v>ООО "ЛИЗИНГ-МЕДИЦИНА" (№12)</c:v>
                </c:pt>
                <c:pt idx="3">
                  <c:v>АО Система Лизинг 24 (№11)</c:v>
                </c:pt>
                <c:pt idx="4">
                  <c:v>ООО "УралБизнесЛизинг" (№10)</c:v>
                </c:pt>
                <c:pt idx="5">
                  <c:v>ООО "КОНТРОЛ ЛИЗИНГ" (№9)</c:v>
                </c:pt>
                <c:pt idx="6">
                  <c:v>АО "ДОЙЧЕ ЛИЗИНГ ВОСТОК" (№8)</c:v>
                </c:pt>
                <c:pt idx="7">
                  <c:v>ООО "ЭКОНОМЛИЗИНГ" (№7)</c:v>
                </c:pt>
                <c:pt idx="8">
                  <c:v>ООО "ДЖОН ДИР ФАЙНЭНШЛ" (№6)</c:v>
                </c:pt>
                <c:pt idx="9">
                  <c:v>ООО "Де Лаге Ланден Лизинг"  (№5)</c:v>
                </c:pt>
                <c:pt idx="10">
                  <c:v>ООО ЛК "Сименс Финанс" (№4)</c:v>
                </c:pt>
                <c:pt idx="11">
                  <c:v>ООО "Балтийский лизинг" (№3)</c:v>
                </c:pt>
                <c:pt idx="12">
                  <c:v>ООО "НЛК" (№2)</c:v>
                </c:pt>
                <c:pt idx="13">
                  <c:v>ООО АРЕНЗА-ПРО (№1)</c:v>
                </c:pt>
              </c:strCache>
            </c:strRef>
          </c:cat>
          <c:val>
            <c:numRef>
              <c:f>Месяц!$D$154:$D$167</c:f>
              <c:numCache>
                <c:formatCode>0</c:formatCode>
                <c:ptCount val="14"/>
                <c:pt idx="0">
                  <c:v>22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5</c:v>
                </c:pt>
                <c:pt idx="5">
                  <c:v>5</c:v>
                </c:pt>
                <c:pt idx="6">
                  <c:v>6</c:v>
                </c:pt>
                <c:pt idx="7">
                  <c:v>6</c:v>
                </c:pt>
                <c:pt idx="8">
                  <c:v>7</c:v>
                </c:pt>
                <c:pt idx="9">
                  <c:v>9</c:v>
                </c:pt>
                <c:pt idx="10">
                  <c:v>15</c:v>
                </c:pt>
                <c:pt idx="11">
                  <c:v>18</c:v>
                </c:pt>
                <c:pt idx="12">
                  <c:v>21</c:v>
                </c:pt>
                <c:pt idx="13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8A-3548-8F7D-742DB3F874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67204240"/>
        <c:axId val="1267208400"/>
      </c:barChart>
      <c:catAx>
        <c:axId val="12672042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67208400"/>
        <c:crosses val="autoZero"/>
        <c:auto val="1"/>
        <c:lblAlgn val="ctr"/>
        <c:lblOffset val="100"/>
        <c:noMultiLvlLbl val="0"/>
      </c:catAx>
      <c:valAx>
        <c:axId val="1267208400"/>
        <c:scaling>
          <c:orientation val="minMax"/>
        </c:scaling>
        <c:delete val="1"/>
        <c:axPos val="b"/>
        <c:numFmt formatCode="0" sourceLinked="1"/>
        <c:majorTickMark val="out"/>
        <c:minorTickMark val="none"/>
        <c:tickLblPos val="nextTo"/>
        <c:crossAx val="1267204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1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EA0-456B-A72E-52E65EAA25D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Месяц!$C$29:$C$42</c:f>
              <c:strCache>
                <c:ptCount val="14"/>
                <c:pt idx="0">
                  <c:v>ПРОЧИЕ </c:v>
                </c:pt>
                <c:pt idx="1">
                  <c:v>ООО "ТТЛ" (№13)</c:v>
                </c:pt>
                <c:pt idx="2">
                  <c:v>ООО "ГЕН ЛИЗИНГ" (№12)</c:v>
                </c:pt>
                <c:pt idx="3">
                  <c:v>ООО "Элемент Лизинг" (№11)</c:v>
                </c:pt>
                <c:pt idx="4">
                  <c:v>АО "ЭНЕРГОИНВЕСТ" (№10)</c:v>
                </c:pt>
                <c:pt idx="5">
                  <c:v>ООО "МСБ-ЛИЗИНГ" (№9)</c:v>
                </c:pt>
                <c:pt idx="6">
                  <c:v>ООО "РЕСО-Лизинг" (№8)</c:v>
                </c:pt>
                <c:pt idx="7">
                  <c:v>ООО "СТОУН - XXI" (№7)</c:v>
                </c:pt>
                <c:pt idx="8">
                  <c:v>ООО "НЛК" (№6)</c:v>
                </c:pt>
                <c:pt idx="9">
                  <c:v>ООО "ЛИКОНС " (№5)</c:v>
                </c:pt>
                <c:pt idx="10">
                  <c:v>ООО АРЕНЗА-ПРО (№4)</c:v>
                </c:pt>
                <c:pt idx="11">
                  <c:v>СИСТЕМА ЛИЗИНГ 24 (АО) (№3)</c:v>
                </c:pt>
                <c:pt idx="12">
                  <c:v>ООО "КОНТРОЛ ЛИЗИНГ" (№2)</c:v>
                </c:pt>
                <c:pt idx="13">
                  <c:v>ООО "КВАЗАР ЛИЗИНГ" (№1)</c:v>
                </c:pt>
              </c:strCache>
            </c:strRef>
          </c:cat>
          <c:val>
            <c:numRef>
              <c:f>Месяц!$D$29:$D$42</c:f>
              <c:numCache>
                <c:formatCode>0.0</c:formatCode>
                <c:ptCount val="14"/>
                <c:pt idx="0">
                  <c:v>2.9854985203723583</c:v>
                </c:pt>
                <c:pt idx="1">
                  <c:v>1.9150684931506849</c:v>
                </c:pt>
                <c:pt idx="2">
                  <c:v>1.8319634703196348</c:v>
                </c:pt>
                <c:pt idx="3">
                  <c:v>1.8031176192725566</c:v>
                </c:pt>
                <c:pt idx="4">
                  <c:v>1.691095890410959</c:v>
                </c:pt>
                <c:pt idx="5">
                  <c:v>1.6410958904109587</c:v>
                </c:pt>
                <c:pt idx="6">
                  <c:v>1.5523972602739728</c:v>
                </c:pt>
                <c:pt idx="7">
                  <c:v>1.5013698630136987</c:v>
                </c:pt>
                <c:pt idx="8">
                  <c:v>1.4960595298494859</c:v>
                </c:pt>
                <c:pt idx="9">
                  <c:v>1.489041095890411</c:v>
                </c:pt>
                <c:pt idx="10">
                  <c:v>1.434289834174477</c:v>
                </c:pt>
                <c:pt idx="11">
                  <c:v>1</c:v>
                </c:pt>
                <c:pt idx="12">
                  <c:v>0.93279284316466393</c:v>
                </c:pt>
                <c:pt idx="13">
                  <c:v>8.2191780821917804E-2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49-3F49-BF46-3BE1061BB8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67204240"/>
        <c:axId val="1267208400"/>
      </c:barChart>
      <c:catAx>
        <c:axId val="12672042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67208400"/>
        <c:crosses val="autoZero"/>
        <c:auto val="1"/>
        <c:lblAlgn val="ctr"/>
        <c:lblOffset val="100"/>
        <c:noMultiLvlLbl val="0"/>
      </c:catAx>
      <c:valAx>
        <c:axId val="1267208400"/>
        <c:scaling>
          <c:orientation val="minMax"/>
        </c:scaling>
        <c:delete val="1"/>
        <c:axPos val="b"/>
        <c:numFmt formatCode="0.0" sourceLinked="1"/>
        <c:majorTickMark val="out"/>
        <c:minorTickMark val="none"/>
        <c:tickLblPos val="nextTo"/>
        <c:crossAx val="1267204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C9-46EF-BA29-9A86FD658961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C9-46EF-BA29-9A86FD658961}"/>
              </c:ext>
            </c:extLst>
          </c:dPt>
          <c:dLbls>
            <c:dLbl>
              <c:idx val="0"/>
              <c:layout>
                <c:manualLayout>
                  <c:x val="0.17711394911809109"/>
                  <c:y val="-2.266909898363897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AC9-46EF-BA29-9A86FD658961}"/>
                </c:ext>
              </c:extLst>
            </c:dLbl>
            <c:dLbl>
              <c:idx val="1"/>
              <c:layout>
                <c:manualLayout>
                  <c:x val="-0.19556331881789224"/>
                  <c:y val="-3.022546531151864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AC9-46EF-BA29-9A86FD658961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Месяц!$C$185:$C$186</c:f>
              <c:strCache>
                <c:ptCount val="2"/>
                <c:pt idx="0">
                  <c:v>АРЕНЗА (23)</c:v>
                </c:pt>
                <c:pt idx="1">
                  <c:v>ПРОЧИЕ (126)</c:v>
                </c:pt>
              </c:strCache>
            </c:strRef>
          </c:cat>
          <c:val>
            <c:numRef>
              <c:f>Месяц!$D$185:$D$186</c:f>
              <c:numCache>
                <c:formatCode>0%</c:formatCode>
                <c:ptCount val="2"/>
                <c:pt idx="0">
                  <c:v>0.15436241610738255</c:v>
                </c:pt>
                <c:pt idx="1">
                  <c:v>0.84563758389261745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C9-46EF-BA29-9A86FD6589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9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CD38-4BCC-A0D6-17D3F52BA08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Динамика!$C$3:$C$16</c:f>
              <c:strCache>
                <c:ptCount val="14"/>
                <c:pt idx="0">
                  <c:v>ООО "ТРАНСЛИЗИНГ" (№13)</c:v>
                </c:pt>
                <c:pt idx="1">
                  <c:v>ООО "КОНТРОЛ ЛИЗИНГ" (№12)</c:v>
                </c:pt>
                <c:pt idx="2">
                  <c:v>ООО "УРАЛПРОМЛИЗИНГ" (№11)</c:v>
                </c:pt>
                <c:pt idx="3">
                  <c:v>ООО "ЭКСПЕРТ-ЛИЗИНГ" (№10)</c:v>
                </c:pt>
                <c:pt idx="4">
                  <c:v>ООО "Интерлизинг" (№9)</c:v>
                </c:pt>
                <c:pt idx="5">
                  <c:v>ООО "УралБизнесЛизинг" (№8)</c:v>
                </c:pt>
                <c:pt idx="6">
                  <c:v>ООО "ЮниКредит Лизинг" (№7)</c:v>
                </c:pt>
                <c:pt idx="7">
                  <c:v>АО "Дойче Лизинг Восток" (№6)</c:v>
                </c:pt>
                <c:pt idx="8">
                  <c:v>АО Система Лизинг 24 (№5)</c:v>
                </c:pt>
                <c:pt idx="9">
                  <c:v>ООО "АРЕНЗА-ПРО" (№4)</c:v>
                </c:pt>
                <c:pt idx="10">
                  <c:v>ООО "НЛК" (№3)</c:v>
                </c:pt>
                <c:pt idx="11">
                  <c:v>ООО "Балтийский лизинг" (№2)</c:v>
                </c:pt>
                <c:pt idx="12">
                  <c:v>ООО ЛК "Сименс Финанс" (№1)</c:v>
                </c:pt>
                <c:pt idx="13">
                  <c:v>ПРОЧИЕ (доля менее 1%) </c:v>
                </c:pt>
              </c:strCache>
            </c:strRef>
          </c:cat>
          <c:val>
            <c:numRef>
              <c:f>Динамика!$E$3:$E$16</c:f>
              <c:numCache>
                <c:formatCode>0%</c:formatCode>
                <c:ptCount val="14"/>
                <c:pt idx="0">
                  <c:v>1.652262328418912E-2</c:v>
                </c:pt>
                <c:pt idx="1">
                  <c:v>1.677681748856126E-2</c:v>
                </c:pt>
                <c:pt idx="2">
                  <c:v>2.1606507371631927E-2</c:v>
                </c:pt>
                <c:pt idx="3">
                  <c:v>2.3131672597864767E-2</c:v>
                </c:pt>
                <c:pt idx="4">
                  <c:v>2.3894255210981191E-2</c:v>
                </c:pt>
                <c:pt idx="5">
                  <c:v>3.4062023385866801E-2</c:v>
                </c:pt>
                <c:pt idx="6">
                  <c:v>3.6095577020843927E-2</c:v>
                </c:pt>
                <c:pt idx="7">
                  <c:v>4.2196237925775294E-2</c:v>
                </c:pt>
                <c:pt idx="8">
                  <c:v>4.8042704626334518E-2</c:v>
                </c:pt>
                <c:pt idx="9">
                  <c:v>5.4905948144382308E-2</c:v>
                </c:pt>
                <c:pt idx="10">
                  <c:v>7.8291814946619215E-2</c:v>
                </c:pt>
                <c:pt idx="11">
                  <c:v>0.12913065582104727</c:v>
                </c:pt>
                <c:pt idx="12">
                  <c:v>0.16115912557193696</c:v>
                </c:pt>
                <c:pt idx="13">
                  <c:v>0.31418403660396543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A6-4FE2-A2EB-317A9F5CA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67204240"/>
        <c:axId val="1267208400"/>
      </c:barChart>
      <c:catAx>
        <c:axId val="12672042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67208400"/>
        <c:crosses val="autoZero"/>
        <c:auto val="1"/>
        <c:lblAlgn val="ctr"/>
        <c:lblOffset val="100"/>
        <c:noMultiLvlLbl val="0"/>
      </c:catAx>
      <c:valAx>
        <c:axId val="126720840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267204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3216214409785083"/>
          <c:y val="6.5699777881137483E-2"/>
          <c:w val="0.6501536477210248"/>
          <c:h val="0.86860044423772498"/>
        </c:manualLayout>
      </c:layout>
      <c:barChart>
        <c:barDir val="bar"/>
        <c:grouping val="stacked"/>
        <c:varyColors val="0"/>
        <c:ser>
          <c:idx val="0"/>
          <c:order val="0"/>
          <c:tx>
            <c:v>Значения</c:v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9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E07-410E-AE63-C98CE345148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Динамика!$C$3:$C$16</c:f>
              <c:strCache>
                <c:ptCount val="14"/>
                <c:pt idx="0">
                  <c:v>ООО "ТРАНСЛИЗИНГ" (№13)</c:v>
                </c:pt>
                <c:pt idx="1">
                  <c:v>ООО "КОНТРОЛ ЛИЗИНГ" (№12)</c:v>
                </c:pt>
                <c:pt idx="2">
                  <c:v>ООО "УРАЛПРОМЛИЗИНГ" (№11)</c:v>
                </c:pt>
                <c:pt idx="3">
                  <c:v>ООО "ЭКСПЕРТ-ЛИЗИНГ" (№10)</c:v>
                </c:pt>
                <c:pt idx="4">
                  <c:v>ООО "Интерлизинг" (№9)</c:v>
                </c:pt>
                <c:pt idx="5">
                  <c:v>ООО "УралБизнесЛизинг" (№8)</c:v>
                </c:pt>
                <c:pt idx="6">
                  <c:v>ООО "ЮниКредит Лизинг" (№7)</c:v>
                </c:pt>
                <c:pt idx="7">
                  <c:v>АО "Дойче Лизинг Восток" (№6)</c:v>
                </c:pt>
                <c:pt idx="8">
                  <c:v>АО Система Лизинг 24 (№5)</c:v>
                </c:pt>
                <c:pt idx="9">
                  <c:v>ООО "АРЕНЗА-ПРО" (№4)</c:v>
                </c:pt>
                <c:pt idx="10">
                  <c:v>ООО "НЛК" (№3)</c:v>
                </c:pt>
                <c:pt idx="11">
                  <c:v>ООО "Балтийский лизинг" (№2)</c:v>
                </c:pt>
                <c:pt idx="12">
                  <c:v>ООО ЛК "Сименс Финанс" (№1)</c:v>
                </c:pt>
                <c:pt idx="13">
                  <c:v>ПРОЧИЕ (доля менее 1%) </c:v>
                </c:pt>
              </c:strCache>
            </c:strRef>
          </c:cat>
          <c:val>
            <c:numRef>
              <c:f>Динамика!$D$3:$D$16</c:f>
              <c:numCache>
                <c:formatCode>General</c:formatCode>
                <c:ptCount val="14"/>
                <c:pt idx="0">
                  <c:v>65</c:v>
                </c:pt>
                <c:pt idx="1">
                  <c:v>66</c:v>
                </c:pt>
                <c:pt idx="2">
                  <c:v>85</c:v>
                </c:pt>
                <c:pt idx="3">
                  <c:v>91</c:v>
                </c:pt>
                <c:pt idx="4">
                  <c:v>94</c:v>
                </c:pt>
                <c:pt idx="5">
                  <c:v>134</c:v>
                </c:pt>
                <c:pt idx="6">
                  <c:v>142</c:v>
                </c:pt>
                <c:pt idx="7">
                  <c:v>166</c:v>
                </c:pt>
                <c:pt idx="8">
                  <c:v>189</c:v>
                </c:pt>
                <c:pt idx="9">
                  <c:v>216</c:v>
                </c:pt>
                <c:pt idx="10">
                  <c:v>308</c:v>
                </c:pt>
                <c:pt idx="11">
                  <c:v>508</c:v>
                </c:pt>
                <c:pt idx="12">
                  <c:v>634</c:v>
                </c:pt>
                <c:pt idx="13">
                  <c:v>1236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3C-4B41-9CA1-8F38D0DE5A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67204240"/>
        <c:axId val="1267208400"/>
      </c:barChart>
      <c:catAx>
        <c:axId val="12672042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67208400"/>
        <c:crosses val="autoZero"/>
        <c:auto val="1"/>
        <c:lblAlgn val="ctr"/>
        <c:lblOffset val="100"/>
        <c:noMultiLvlLbl val="0"/>
      </c:catAx>
      <c:valAx>
        <c:axId val="12672084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67204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Динамика!$D$29:$O$29</c:f>
              <c:numCache>
                <c:formatCode>mmm\-yy</c:formatCode>
                <c:ptCount val="12"/>
                <c:pt idx="0">
                  <c:v>44197</c:v>
                </c:pt>
                <c:pt idx="1">
                  <c:v>44228</c:v>
                </c:pt>
                <c:pt idx="2">
                  <c:v>44256</c:v>
                </c:pt>
                <c:pt idx="3">
                  <c:v>44287</c:v>
                </c:pt>
                <c:pt idx="4">
                  <c:v>44317</c:v>
                </c:pt>
                <c:pt idx="5">
                  <c:v>44348</c:v>
                </c:pt>
                <c:pt idx="6">
                  <c:v>44378</c:v>
                </c:pt>
                <c:pt idx="7">
                  <c:v>44409</c:v>
                </c:pt>
                <c:pt idx="8">
                  <c:v>44440</c:v>
                </c:pt>
                <c:pt idx="9">
                  <c:v>44470</c:v>
                </c:pt>
                <c:pt idx="10">
                  <c:v>44501</c:v>
                </c:pt>
                <c:pt idx="11">
                  <c:v>44531</c:v>
                </c:pt>
              </c:numCache>
            </c:numRef>
          </c:cat>
          <c:val>
            <c:numRef>
              <c:f>Динамика!$D$30:$O$30</c:f>
              <c:numCache>
                <c:formatCode>General</c:formatCode>
                <c:ptCount val="12"/>
                <c:pt idx="0">
                  <c:v>2.7</c:v>
                </c:pt>
                <c:pt idx="1">
                  <c:v>2.5</c:v>
                </c:pt>
                <c:pt idx="2" formatCode="0.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B3-4D1E-89A9-09E505AAB905}"/>
            </c:ext>
          </c:extLst>
        </c:ser>
        <c:ser>
          <c:idx val="1"/>
          <c:order val="1"/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Динамика!$D$29:$O$29</c:f>
              <c:numCache>
                <c:formatCode>mmm\-yy</c:formatCode>
                <c:ptCount val="12"/>
                <c:pt idx="0">
                  <c:v>44197</c:v>
                </c:pt>
                <c:pt idx="1">
                  <c:v>44228</c:v>
                </c:pt>
                <c:pt idx="2">
                  <c:v>44256</c:v>
                </c:pt>
                <c:pt idx="3">
                  <c:v>44287</c:v>
                </c:pt>
                <c:pt idx="4">
                  <c:v>44317</c:v>
                </c:pt>
                <c:pt idx="5">
                  <c:v>44348</c:v>
                </c:pt>
                <c:pt idx="6">
                  <c:v>44378</c:v>
                </c:pt>
                <c:pt idx="7">
                  <c:v>44409</c:v>
                </c:pt>
                <c:pt idx="8">
                  <c:v>44440</c:v>
                </c:pt>
                <c:pt idx="9">
                  <c:v>44470</c:v>
                </c:pt>
                <c:pt idx="10">
                  <c:v>44501</c:v>
                </c:pt>
                <c:pt idx="11">
                  <c:v>44531</c:v>
                </c:pt>
              </c:numCache>
            </c:numRef>
          </c:cat>
          <c:val>
            <c:numRef>
              <c:f>Динамика!$D$31:$O$31</c:f>
              <c:numCache>
                <c:formatCode>General</c:formatCode>
                <c:ptCount val="12"/>
                <c:pt idx="0">
                  <c:v>1.3</c:v>
                </c:pt>
                <c:pt idx="1">
                  <c:v>1.6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B3-4D1E-89A9-09E505AAB90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89962799"/>
        <c:axId val="289966959"/>
      </c:barChart>
      <c:dateAx>
        <c:axId val="289962799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9966959"/>
        <c:crosses val="autoZero"/>
        <c:auto val="1"/>
        <c:lblOffset val="100"/>
        <c:baseTimeUnit val="months"/>
      </c:dateAx>
      <c:valAx>
        <c:axId val="28996695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9962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Динамика!$D$20:$O$20</c:f>
              <c:numCache>
                <c:formatCode>mmm\-yy</c:formatCode>
                <c:ptCount val="12"/>
                <c:pt idx="0">
                  <c:v>44197</c:v>
                </c:pt>
                <c:pt idx="1">
                  <c:v>44228</c:v>
                </c:pt>
                <c:pt idx="2">
                  <c:v>44256</c:v>
                </c:pt>
                <c:pt idx="3">
                  <c:v>44287</c:v>
                </c:pt>
                <c:pt idx="4">
                  <c:v>44317</c:v>
                </c:pt>
                <c:pt idx="5">
                  <c:v>44348</c:v>
                </c:pt>
                <c:pt idx="6">
                  <c:v>44378</c:v>
                </c:pt>
                <c:pt idx="7">
                  <c:v>44409</c:v>
                </c:pt>
                <c:pt idx="8">
                  <c:v>44440</c:v>
                </c:pt>
                <c:pt idx="9">
                  <c:v>44470</c:v>
                </c:pt>
                <c:pt idx="10">
                  <c:v>44501</c:v>
                </c:pt>
                <c:pt idx="11">
                  <c:v>44531</c:v>
                </c:pt>
              </c:numCache>
            </c:numRef>
          </c:cat>
          <c:val>
            <c:numRef>
              <c:f>Динамика!$D$21:$O$21</c:f>
              <c:numCache>
                <c:formatCode>General</c:formatCode>
                <c:ptCount val="12"/>
                <c:pt idx="0">
                  <c:v>568</c:v>
                </c:pt>
                <c:pt idx="1">
                  <c:v>1245</c:v>
                </c:pt>
                <c:pt idx="2">
                  <c:v>1905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7-44DA-9618-F48B1CB72E3F}"/>
            </c:ext>
          </c:extLst>
        </c:ser>
        <c:ser>
          <c:idx val="1"/>
          <c:order val="1"/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Динамика!$D$20:$O$20</c:f>
              <c:numCache>
                <c:formatCode>mmm\-yy</c:formatCode>
                <c:ptCount val="12"/>
                <c:pt idx="0">
                  <c:v>44197</c:v>
                </c:pt>
                <c:pt idx="1">
                  <c:v>44228</c:v>
                </c:pt>
                <c:pt idx="2">
                  <c:v>44256</c:v>
                </c:pt>
                <c:pt idx="3">
                  <c:v>44287</c:v>
                </c:pt>
                <c:pt idx="4">
                  <c:v>44317</c:v>
                </c:pt>
                <c:pt idx="5">
                  <c:v>44348</c:v>
                </c:pt>
                <c:pt idx="6">
                  <c:v>44378</c:v>
                </c:pt>
                <c:pt idx="7">
                  <c:v>44409</c:v>
                </c:pt>
                <c:pt idx="8">
                  <c:v>44440</c:v>
                </c:pt>
                <c:pt idx="9">
                  <c:v>44470</c:v>
                </c:pt>
                <c:pt idx="10">
                  <c:v>44501</c:v>
                </c:pt>
                <c:pt idx="11">
                  <c:v>44531</c:v>
                </c:pt>
              </c:numCache>
            </c:numRef>
          </c:cat>
          <c:val>
            <c:numRef>
              <c:f>Динамика!$D$22:$O$22</c:f>
              <c:numCache>
                <c:formatCode>General</c:formatCode>
                <c:ptCount val="12"/>
                <c:pt idx="0">
                  <c:v>53</c:v>
                </c:pt>
                <c:pt idx="1">
                  <c:v>68</c:v>
                </c:pt>
                <c:pt idx="2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A87-44DA-9618-F48B1CB72E3F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Динамика!$D$20:$O$20</c:f>
              <c:numCache>
                <c:formatCode>mmm\-yy</c:formatCode>
                <c:ptCount val="12"/>
                <c:pt idx="0">
                  <c:v>44197</c:v>
                </c:pt>
                <c:pt idx="1">
                  <c:v>44228</c:v>
                </c:pt>
                <c:pt idx="2">
                  <c:v>44256</c:v>
                </c:pt>
                <c:pt idx="3">
                  <c:v>44287</c:v>
                </c:pt>
                <c:pt idx="4">
                  <c:v>44317</c:v>
                </c:pt>
                <c:pt idx="5">
                  <c:v>44348</c:v>
                </c:pt>
                <c:pt idx="6">
                  <c:v>44378</c:v>
                </c:pt>
                <c:pt idx="7">
                  <c:v>44409</c:v>
                </c:pt>
                <c:pt idx="8">
                  <c:v>44440</c:v>
                </c:pt>
                <c:pt idx="9">
                  <c:v>44470</c:v>
                </c:pt>
                <c:pt idx="10">
                  <c:v>44501</c:v>
                </c:pt>
                <c:pt idx="11">
                  <c:v>44531</c:v>
                </c:pt>
              </c:numCache>
            </c:numRef>
          </c:cat>
          <c:val>
            <c:numRef>
              <c:f>Динамика!$D$23:$O$23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4-1A87-44DA-9618-F48B1CB72E3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89962799"/>
        <c:axId val="289966959"/>
      </c:barChart>
      <c:dateAx>
        <c:axId val="289962799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9966959"/>
        <c:crosses val="autoZero"/>
        <c:auto val="1"/>
        <c:lblOffset val="100"/>
        <c:baseTimeUnit val="months"/>
      </c:dateAx>
      <c:valAx>
        <c:axId val="28996695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9962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1D805A1-89A7-5C44-A442-5C7937A058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18A2D15-5B74-B64E-A9BF-ED42ED8191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21BB3-562D-E74B-BD0F-8185C8F9A549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518E519-95CF-7B46-BAEE-DD2291EB2C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ru-RU"/>
              <a:t>Источник ФЕДРЕСУРС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28566BB-0F54-1D45-A388-7664A38370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2B259-7229-2E4C-B14E-EA1C716275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13280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460D3-7875-2C4D-9B3B-185751E0D20C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ru-RU"/>
              <a:t>Источник ФЕДРЕСУРС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F46C8-3C3E-2041-9136-6E1C8F6548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2479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3523-7BBB-7D4C-B53F-C70245048A79}" type="datetime1">
              <a:rPr lang="ru-RU" smtClean="0"/>
              <a:t>22.04.2021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Источник ФЕДРЕСУРС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FB2B2-7384-460F-8E26-4D9DE32C4A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304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CD3BD-4902-EA45-8791-FFDF7EBAA9D7}" type="datetime1">
              <a:rPr lang="ru-RU" smtClean="0"/>
              <a:t>22.04.2021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Источник ФЕДРЕСУРС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FB2B2-7384-460F-8E26-4D9DE32C4A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2402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F9BE-DE1D-B34C-ADDA-16F4DEB98C99}" type="datetime1">
              <a:rPr lang="ru-RU" smtClean="0"/>
              <a:t>22.04.2021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Источник ФЕДРЕСУРС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FB2B2-7384-460F-8E26-4D9DE32C4A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049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Автор и дата</a:t>
            </a:r>
          </a:p>
        </p:txBody>
      </p:sp>
      <p:sp>
        <p:nvSpPr>
          <p:cNvPr id="1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966550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3725-00E9-FC4F-8D01-65285F22ED7D}" type="datetime1">
              <a:rPr lang="ru-RU" smtClean="0"/>
              <a:t>22.04.2021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Источник ФЕДРЕСУРС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FB2B2-7384-460F-8E26-4D9DE32C4A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5051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A146E-BDB0-AF4E-9BBB-0936880527C6}" type="datetime1">
              <a:rPr lang="ru-RU" smtClean="0"/>
              <a:t>22.04.2021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Источник ФЕДРЕСУРС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FB2B2-7384-460F-8E26-4D9DE32C4A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626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B2CA-3DEA-DA4E-AAF1-51F8B71B58FB}" type="datetime1">
              <a:rPr lang="ru-RU" smtClean="0"/>
              <a:t>22.04.2021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Источник ФЕДРЕСУРС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FB2B2-7384-460F-8E26-4D9DE32C4A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286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A26C4-C6F1-4246-B0D4-6DEEF80033E6}" type="datetime1">
              <a:rPr lang="ru-RU" smtClean="0"/>
              <a:t>22.04.2021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Источник ФЕДРЕСУРС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FB2B2-7384-460F-8E26-4D9DE32C4A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046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E1B70-B3B9-AC42-81AC-35C09611FC2B}" type="datetime1">
              <a:rPr lang="ru-RU" smtClean="0"/>
              <a:t>22.04.2021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Источник ФЕДРЕСУРС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FB2B2-7384-460F-8E26-4D9DE32C4A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597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B8A8-E0BD-394B-AB78-CED4911EA8DA}" type="datetime1">
              <a:rPr lang="ru-RU" smtClean="0"/>
              <a:t>22.04.2021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Источник ФЕДРЕСУРС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FB2B2-7384-460F-8E26-4D9DE32C4A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944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7564-BF9A-AD46-8C46-C1633F647B8C}" type="datetime1">
              <a:rPr lang="ru-RU" smtClean="0"/>
              <a:t>22.04.2021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Источник ФЕДРЕСУРС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FB2B2-7384-460F-8E26-4D9DE32C4A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915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8654-737D-1E4B-A243-D0C660021ED0}" type="datetime1">
              <a:rPr lang="ru-RU" smtClean="0"/>
              <a:t>22.04.2021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Источник ФЕДРЕСУРС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FB2B2-7384-460F-8E26-4D9DE32C4A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448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74972-8821-6144-A197-BAAF87784D8A}" type="datetime1">
              <a:rPr lang="ru-RU" smtClean="0"/>
              <a:t>22.04.2021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Источник ФЕДРЕСУРС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FB2B2-7384-460F-8E26-4D9DE32C4A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797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chart" Target="../charts/chart2.xml"/><Relationship Id="rId7" Type="http://schemas.openxmlformats.org/officeDocument/2006/relationships/image" Target="../media/image4.sv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7" Type="http://schemas.openxmlformats.org/officeDocument/2006/relationships/chart" Target="../charts/chart17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Изображение" descr="Изображение"/>
          <p:cNvPicPr>
            <a:picLocks noChangeAspect="1"/>
          </p:cNvPicPr>
          <p:nvPr/>
        </p:nvPicPr>
        <p:blipFill>
          <a:blip r:embed="rId2"/>
          <a:srcRect b="10559"/>
          <a:stretch>
            <a:fillRect/>
          </a:stretch>
        </p:blipFill>
        <p:spPr>
          <a:xfrm>
            <a:off x="5763451" y="2784061"/>
            <a:ext cx="6485066" cy="4082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Изображение" descr="Изображение"/>
          <p:cNvPicPr>
            <a:picLocks noChangeAspect="1"/>
          </p:cNvPicPr>
          <p:nvPr/>
        </p:nvPicPr>
        <p:blipFill>
          <a:blip r:embed="rId3"/>
          <a:srcRect l="7558" t="33918"/>
          <a:stretch>
            <a:fillRect/>
          </a:stretch>
        </p:blipFill>
        <p:spPr>
          <a:xfrm>
            <a:off x="-10801" y="-14513"/>
            <a:ext cx="3630066" cy="14397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Текст"/>
          <p:cNvSpPr txBox="1"/>
          <p:nvPr/>
        </p:nvSpPr>
        <p:spPr>
          <a:xfrm>
            <a:off x="449757" y="4712655"/>
            <a:ext cx="5857558" cy="6668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/>
          <a:p>
            <a:pPr>
              <a:defRPr sz="100">
                <a:latin typeface="Museo Sans Cyrl 300"/>
                <a:ea typeface="Museo Sans Cyrl 300"/>
                <a:cs typeface="Museo Sans Cyrl 300"/>
                <a:sym typeface="Museo Sans Cyrl 300"/>
              </a:defRPr>
            </a:pPr>
            <a:endParaRPr sz="100"/>
          </a:p>
        </p:txBody>
      </p:sp>
      <p:sp>
        <p:nvSpPr>
          <p:cNvPr id="157" name="Анализ рынка лизинга оборудования…"/>
          <p:cNvSpPr txBox="1"/>
          <p:nvPr/>
        </p:nvSpPr>
        <p:spPr>
          <a:xfrm>
            <a:off x="376362" y="3433834"/>
            <a:ext cx="3111686" cy="152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useo Sans Cyrl 500"/>
                <a:ea typeface="Museo Sans Cyrl 500"/>
                <a:cs typeface="Museo Sans Cyrl 500"/>
                <a:sym typeface="Museo Sans Cyrl 500"/>
              </a:defRPr>
            </a:pPr>
            <a:r>
              <a:rPr sz="1200" b="1" dirty="0" err="1">
                <a:latin typeface="+mj-lt"/>
              </a:rPr>
              <a:t>Анализ</a:t>
            </a:r>
            <a:r>
              <a:rPr sz="1200" b="1" dirty="0">
                <a:latin typeface="+mj-lt"/>
              </a:rPr>
              <a:t> </a:t>
            </a:r>
            <a:r>
              <a:rPr sz="1200" b="1" dirty="0" err="1">
                <a:latin typeface="+mj-lt"/>
              </a:rPr>
              <a:t>рынка</a:t>
            </a:r>
            <a:r>
              <a:rPr sz="1200" b="1" dirty="0">
                <a:latin typeface="+mj-lt"/>
              </a:rPr>
              <a:t> </a:t>
            </a:r>
            <a:r>
              <a:rPr sz="1200" b="1" dirty="0" err="1">
                <a:latin typeface="+mj-lt"/>
              </a:rPr>
              <a:t>лизинг</a:t>
            </a:r>
            <a:r>
              <a:rPr lang="ru-RU" sz="1200" b="1" dirty="0" err="1">
                <a:latin typeface="+mj-lt"/>
              </a:rPr>
              <a:t>ового</a:t>
            </a:r>
            <a:r>
              <a:rPr sz="1200" b="1" dirty="0">
                <a:latin typeface="+mj-lt"/>
              </a:rPr>
              <a:t> </a:t>
            </a:r>
            <a:r>
              <a:rPr sz="1200" b="1" dirty="0" err="1">
                <a:latin typeface="+mj-lt"/>
              </a:rPr>
              <a:t>оборудования</a:t>
            </a:r>
            <a:endParaRPr sz="1200" b="1" dirty="0">
              <a:latin typeface="+mj-lt"/>
            </a:endParaRPr>
          </a:p>
          <a:p>
            <a:pPr algn="l">
              <a:defRPr sz="3200">
                <a:solidFill>
                  <a:srgbClr val="000000"/>
                </a:solidFill>
                <a:latin typeface="Museo Sans Cyrl 500"/>
                <a:ea typeface="Museo Sans Cyrl 500"/>
                <a:cs typeface="Museo Sans Cyrl 500"/>
                <a:sym typeface="Museo Sans Cyrl 500"/>
              </a:defRPr>
            </a:pPr>
            <a:r>
              <a:rPr sz="1200" b="1" dirty="0" err="1">
                <a:latin typeface="+mj-lt"/>
              </a:rPr>
              <a:t>по</a:t>
            </a:r>
            <a:r>
              <a:rPr sz="1200" b="1" dirty="0">
                <a:latin typeface="+mj-lt"/>
              </a:rPr>
              <a:t> </a:t>
            </a:r>
            <a:r>
              <a:rPr sz="1200" b="1" dirty="0" err="1">
                <a:latin typeface="+mj-lt"/>
              </a:rPr>
              <a:t>данным</a:t>
            </a:r>
            <a:r>
              <a:rPr sz="1200" b="1" dirty="0">
                <a:latin typeface="+mj-lt"/>
              </a:rPr>
              <a:t> </a:t>
            </a:r>
            <a:r>
              <a:rPr sz="1200" b="1" dirty="0" err="1">
                <a:latin typeface="+mj-lt"/>
              </a:rPr>
              <a:t>открытых</a:t>
            </a:r>
            <a:r>
              <a:rPr sz="1200" b="1" dirty="0">
                <a:latin typeface="+mj-lt"/>
              </a:rPr>
              <a:t> </a:t>
            </a:r>
            <a:r>
              <a:rPr sz="1200" b="1" dirty="0" err="1">
                <a:latin typeface="+mj-lt"/>
              </a:rPr>
              <a:t>источников</a:t>
            </a:r>
            <a:r>
              <a:rPr sz="1200" b="1" dirty="0">
                <a:latin typeface="+mj-lt"/>
              </a:rPr>
              <a:t> (ФЕДРЕСУРС)</a:t>
            </a:r>
          </a:p>
          <a:p>
            <a:pPr algn="l">
              <a:defRPr sz="3200">
                <a:solidFill>
                  <a:srgbClr val="000000"/>
                </a:solidFill>
                <a:latin typeface="Museo Sans Cyrl 500"/>
                <a:ea typeface="Museo Sans Cyrl 500"/>
                <a:cs typeface="Museo Sans Cyrl 500"/>
                <a:sym typeface="Museo Sans Cyrl 500"/>
              </a:defRPr>
            </a:pPr>
            <a:r>
              <a:rPr sz="1200" b="1" dirty="0">
                <a:latin typeface="+mj-lt"/>
              </a:rPr>
              <a:t>https://fedresurs.ru </a:t>
            </a:r>
            <a:r>
              <a:rPr sz="1200" b="1" dirty="0" err="1">
                <a:latin typeface="+mj-lt"/>
              </a:rPr>
              <a:t>на</a:t>
            </a:r>
            <a:r>
              <a:rPr sz="1200" b="1" dirty="0">
                <a:latin typeface="+mj-lt"/>
              </a:rPr>
              <a:t> </a:t>
            </a:r>
            <a:r>
              <a:rPr sz="1200" b="1" dirty="0" err="1">
                <a:latin typeface="+mj-lt"/>
              </a:rPr>
              <a:t>основе</a:t>
            </a:r>
            <a:r>
              <a:rPr sz="1200" b="1" dirty="0">
                <a:latin typeface="+mj-lt"/>
              </a:rPr>
              <a:t> </a:t>
            </a:r>
            <a:r>
              <a:rPr sz="1200" b="1" dirty="0" err="1">
                <a:latin typeface="+mj-lt"/>
              </a:rPr>
              <a:t>количества</a:t>
            </a:r>
            <a:endParaRPr sz="1200" b="1" dirty="0">
              <a:latin typeface="+mj-lt"/>
            </a:endParaRPr>
          </a:p>
          <a:p>
            <a:pPr algn="l">
              <a:defRPr sz="3200">
                <a:solidFill>
                  <a:srgbClr val="000000"/>
                </a:solidFill>
                <a:latin typeface="Museo Sans Cyrl 500"/>
                <a:ea typeface="Museo Sans Cyrl 500"/>
                <a:cs typeface="Museo Sans Cyrl 500"/>
                <a:sym typeface="Museo Sans Cyrl 500"/>
              </a:defRPr>
            </a:pPr>
            <a:r>
              <a:rPr sz="1200" b="1" dirty="0" err="1">
                <a:latin typeface="+mj-lt"/>
              </a:rPr>
              <a:t>заключенных</a:t>
            </a:r>
            <a:r>
              <a:rPr sz="1200" b="1" dirty="0">
                <a:latin typeface="+mj-lt"/>
              </a:rPr>
              <a:t> </a:t>
            </a:r>
            <a:r>
              <a:rPr sz="1200" b="1" dirty="0" err="1">
                <a:latin typeface="+mj-lt"/>
              </a:rPr>
              <a:t>договоров</a:t>
            </a:r>
            <a:r>
              <a:rPr sz="1200" b="1" dirty="0">
                <a:latin typeface="+mj-lt"/>
              </a:rPr>
              <a:t> </a:t>
            </a:r>
            <a:r>
              <a:rPr sz="1200" b="1" dirty="0" err="1">
                <a:latin typeface="+mj-lt"/>
              </a:rPr>
              <a:t>лизинга</a:t>
            </a:r>
            <a:r>
              <a:rPr sz="1200" b="1" dirty="0">
                <a:latin typeface="+mj-lt"/>
              </a:rPr>
              <a:t> </a:t>
            </a:r>
          </a:p>
          <a:p>
            <a:pPr algn="l">
              <a:defRPr sz="3200">
                <a:solidFill>
                  <a:srgbClr val="000000"/>
                </a:solidFill>
                <a:latin typeface="Museo Sans Cyrl 500"/>
                <a:ea typeface="Museo Sans Cyrl 500"/>
                <a:cs typeface="Museo Sans Cyrl 500"/>
                <a:sym typeface="Museo Sans Cyrl 500"/>
              </a:defRPr>
            </a:pPr>
            <a:endParaRPr sz="1200" b="1" dirty="0">
              <a:latin typeface="+mj-lt"/>
            </a:endParaRPr>
          </a:p>
          <a:p>
            <a:pPr algn="l">
              <a:defRPr sz="3200">
                <a:solidFill>
                  <a:srgbClr val="000000"/>
                </a:solidFill>
                <a:latin typeface="Museo Sans Cyrl 500"/>
                <a:ea typeface="Museo Sans Cyrl 500"/>
                <a:cs typeface="Museo Sans Cyrl 500"/>
                <a:sym typeface="Museo Sans Cyrl 500"/>
              </a:defRPr>
            </a:pPr>
            <a:endParaRPr sz="1200" b="1" dirty="0">
              <a:latin typeface="+mj-lt"/>
            </a:endParaRPr>
          </a:p>
          <a:p>
            <a:pPr algn="l">
              <a:defRPr sz="3200">
                <a:solidFill>
                  <a:srgbClr val="000000"/>
                </a:solidFill>
                <a:latin typeface="Museo Sans Cyrl 500"/>
                <a:ea typeface="Museo Sans Cyrl 500"/>
                <a:cs typeface="Museo Sans Cyrl 500"/>
                <a:sym typeface="Museo Sans Cyrl 500"/>
              </a:defRPr>
            </a:pPr>
            <a:r>
              <a:rPr sz="1200" b="1" dirty="0" err="1">
                <a:latin typeface="+mj-lt"/>
              </a:rPr>
              <a:t>Период</a:t>
            </a:r>
            <a:r>
              <a:rPr sz="1200" b="1" dirty="0">
                <a:latin typeface="+mj-lt"/>
              </a:rPr>
              <a:t>: </a:t>
            </a:r>
            <a:r>
              <a:rPr lang="ru-RU" sz="1200" b="1" dirty="0">
                <a:latin typeface="+mj-lt"/>
              </a:rPr>
              <a:t>Март</a:t>
            </a:r>
            <a:r>
              <a:rPr sz="1200" b="1" dirty="0">
                <a:latin typeface="+mj-lt"/>
              </a:rPr>
              <a:t> 2021г. </a:t>
            </a:r>
            <a:endParaRPr lang="ru-RU" sz="1200" b="1" dirty="0">
              <a:latin typeface="+mj-lt"/>
            </a:endParaRPr>
          </a:p>
          <a:p>
            <a:pPr algn="l">
              <a:defRPr sz="3200">
                <a:solidFill>
                  <a:srgbClr val="000000"/>
                </a:solidFill>
                <a:latin typeface="Museo Sans Cyrl 500"/>
                <a:ea typeface="Museo Sans Cyrl 500"/>
                <a:cs typeface="Museo Sans Cyrl 500"/>
                <a:sym typeface="Museo Sans Cyrl 500"/>
              </a:defRPr>
            </a:pPr>
            <a:r>
              <a:rPr sz="1200" b="1" dirty="0" err="1">
                <a:latin typeface="+mj-lt"/>
              </a:rPr>
              <a:t>Дата</a:t>
            </a:r>
            <a:r>
              <a:rPr sz="1200" b="1" dirty="0">
                <a:latin typeface="+mj-lt"/>
              </a:rPr>
              <a:t> </a:t>
            </a:r>
            <a:r>
              <a:rPr sz="1200" b="1" dirty="0" err="1">
                <a:latin typeface="+mj-lt"/>
              </a:rPr>
              <a:t>отчета</a:t>
            </a:r>
            <a:r>
              <a:rPr sz="1200" b="1" dirty="0">
                <a:latin typeface="+mj-lt"/>
              </a:rPr>
              <a:t>: </a:t>
            </a:r>
            <a:r>
              <a:rPr lang="ru-RU" sz="1200" b="1" dirty="0">
                <a:latin typeface="+mj-lt"/>
              </a:rPr>
              <a:t>09</a:t>
            </a:r>
            <a:r>
              <a:rPr sz="1200" b="1" dirty="0">
                <a:latin typeface="+mj-lt"/>
              </a:rPr>
              <a:t>/0</a:t>
            </a:r>
            <a:r>
              <a:rPr lang="ru-RU" sz="1200" b="1" dirty="0">
                <a:latin typeface="+mj-lt"/>
              </a:rPr>
              <a:t>4</a:t>
            </a:r>
            <a:r>
              <a:rPr sz="1200" b="1" dirty="0">
                <a:latin typeface="+mj-lt"/>
              </a:rPr>
              <a:t>/2021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8C6165C-453A-2541-B5D3-A1C7B8D4EB7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22199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9476C2-D984-6342-8E95-A6A869187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Источник ФЕДРЕСУРС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6FCD8D-2E0E-0040-A884-EE4EA8571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FB2B2-7384-460F-8E26-4D9DE32C4A25}" type="slidenum">
              <a:rPr lang="ru-RU" smtClean="0"/>
              <a:t>1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C69F6F8-FADC-2341-BECB-556335610BE0}"/>
              </a:ext>
            </a:extLst>
          </p:cNvPr>
          <p:cNvSpPr/>
          <p:nvPr/>
        </p:nvSpPr>
        <p:spPr>
          <a:xfrm>
            <a:off x="521253" y="1811018"/>
            <a:ext cx="11149494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900" b="1" cap="all" dirty="0">
                <a:solidFill>
                  <a:srgbClr val="000000"/>
                </a:solidFill>
              </a:rPr>
              <a:t>ОСНОВНЫЕ НОРМАТИВНЫЕ ДОКУМЕНТЫ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rgbClr val="000000"/>
                </a:solidFill>
              </a:rPr>
              <a:t>Федеральный закон от 18.07.2011 № 228-ФЗ "О внесении изменений в отдельные законодательные акты Российской Федерации в части пересмотра способов защиты прав кредиторов при уменьшении уставного капитала, изменения требований к хозяйственным обществам в случае несоответствия уставного капитала стоимости чистых активов". </a:t>
            </a:r>
            <a:endParaRPr lang="ru-RU" sz="900" dirty="0">
              <a:solidFill>
                <a:srgbClr val="CACAC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rgbClr val="000000"/>
                </a:solidFill>
              </a:rPr>
              <a:t>Федеральный закон от 08.08.2001 № 129-ФЗ "О государственной регистрации юридических лиц и индивидуальных предпринимателей".</a:t>
            </a:r>
            <a:endParaRPr lang="ru-RU" sz="900" dirty="0">
              <a:solidFill>
                <a:srgbClr val="CACAC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rgbClr val="000000"/>
                </a:solidFill>
              </a:rPr>
              <a:t>Приказ Минэкономразвития России от 05.04.2013 № 178 "Об утверждении Порядка формирования и ведения Единого федерального реестра сведений о фактах деятельности юридических лиц и Единого федерального реестра сведений о банкротстве и Перечня сведений, подлежащих включению в Единый федеральный реестр сведений о банкротстве".</a:t>
            </a:r>
            <a:endParaRPr lang="ru-RU" sz="900" dirty="0">
              <a:solidFill>
                <a:srgbClr val="CACAC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rgbClr val="000000"/>
                </a:solidFill>
              </a:rPr>
              <a:t>Оператором реестра является АО «Интерфакс», на основании п. 4 ст. 6 ФЗ № 228-ФЗ</a:t>
            </a:r>
            <a:endParaRPr lang="ru-RU" sz="900" b="0" i="0" u="none" strike="noStrike" dirty="0">
              <a:solidFill>
                <a:srgbClr val="CACACA"/>
              </a:solidFill>
              <a:effectLst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0267C78-686F-C242-BB86-30CAC444AF6F}"/>
              </a:ext>
            </a:extLst>
          </p:cNvPr>
          <p:cNvSpPr/>
          <p:nvPr/>
        </p:nvSpPr>
        <p:spPr>
          <a:xfrm>
            <a:off x="540637" y="2997693"/>
            <a:ext cx="1113011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900" b="1" cap="all" dirty="0">
                <a:solidFill>
                  <a:srgbClr val="000000"/>
                </a:solidFill>
              </a:rPr>
              <a:t>БАЗОВЫЕ ПРИНЦИПЫ ФОРМИРОВАНИЯ РЕЕСТРА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rgbClr val="000000"/>
                </a:solidFill>
              </a:rPr>
              <a:t>Публичность и общедоступность информации, включенной в реестр </a:t>
            </a:r>
            <a:endParaRPr lang="ru-RU" sz="900" dirty="0">
              <a:solidFill>
                <a:srgbClr val="CACAC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rgbClr val="000000"/>
                </a:solidFill>
              </a:rPr>
              <a:t>Информационный характер сведений в реестре</a:t>
            </a:r>
            <a:endParaRPr lang="ru-RU" sz="900" dirty="0">
              <a:solidFill>
                <a:srgbClr val="CACAC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rgbClr val="000000"/>
                </a:solidFill>
              </a:rPr>
              <a:t>Платность включения сведений в реестр пользователями (за исключением сведений, включаемых органами государственной власти или местного самоуправления)</a:t>
            </a:r>
            <a:endParaRPr lang="ru-RU" sz="900" dirty="0">
              <a:solidFill>
                <a:srgbClr val="CACAC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rgbClr val="000000"/>
                </a:solidFill>
              </a:rPr>
              <a:t>Недопустимость вмешательства оператора реестра в действия субъектов, осуществляющих включение в него сведений</a:t>
            </a:r>
            <a:endParaRPr lang="ru-RU" sz="900" dirty="0">
              <a:solidFill>
                <a:srgbClr val="CACAC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rgbClr val="000000"/>
                </a:solidFill>
              </a:rPr>
              <a:t>Неизменность данных во времени</a:t>
            </a:r>
            <a:endParaRPr lang="ru-RU" sz="900" dirty="0">
              <a:solidFill>
                <a:srgbClr val="CACAC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rgbClr val="000000"/>
                </a:solidFill>
              </a:rPr>
              <a:t>Юридическая значимость сведений</a:t>
            </a:r>
            <a:endParaRPr lang="ru-RU" sz="900" dirty="0">
              <a:solidFill>
                <a:srgbClr val="CACAC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rgbClr val="000000"/>
                </a:solidFill>
              </a:rPr>
              <a:t>Государственная собственность Российской Федерации на формируемые в процессе функционирования реестра базы данных</a:t>
            </a:r>
            <a:endParaRPr lang="ru-RU" sz="900" b="0" i="0" u="none" strike="noStrike" dirty="0">
              <a:solidFill>
                <a:srgbClr val="CACACA"/>
              </a:solidFill>
              <a:effectLst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6C7939B-9036-B940-ADFC-DD304F26F6F6}"/>
              </a:ext>
            </a:extLst>
          </p:cNvPr>
          <p:cNvSpPr/>
          <p:nvPr/>
        </p:nvSpPr>
        <p:spPr>
          <a:xfrm>
            <a:off x="540637" y="762842"/>
            <a:ext cx="1113011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900" b="1" cap="all" dirty="0">
                <a:solidFill>
                  <a:srgbClr val="000000"/>
                </a:solidFill>
              </a:rPr>
              <a:t>ОБЩАЯ ИНФОРМАЦИЯ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dirty="0"/>
              <a:t>Настоящий̆ документ предоставляется исключительно в информационных целях и не является какой̆-либо рекомендацией̆, предложением или побуждением совершить сделки в отношении каких-либо финансовых инструментов, продуктов, услуг.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dirty="0"/>
              <a:t>Настоящий документ подготовлен на основании публичных данных. В перечень не входят компании, которые открыто не публикуют данные (СберЛизинг, ВТБ-Лизинг, ВЭБ-Лизинг, Газпромбанк Лизинг).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dirty="0"/>
              <a:t>Лизинговая компания обязана публиковать факт совершения лизинговой сделки после подписания договора лизинга (номер договора, дата заключения договора, дата окончания договора, классификационный номер оборудования, состав оборудования), таким образом информация становится публичной и может быть использована для анализа рынка.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977590-7493-984E-895B-CD7D11DE203F}"/>
              </a:ext>
            </a:extLst>
          </p:cNvPr>
          <p:cNvSpPr txBox="1"/>
          <p:nvPr/>
        </p:nvSpPr>
        <p:spPr>
          <a:xfrm>
            <a:off x="628650" y="246078"/>
            <a:ext cx="63912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b="1" dirty="0"/>
              <a:t>Основные предпосылки при подготовке отчета</a:t>
            </a:r>
          </a:p>
        </p:txBody>
      </p:sp>
    </p:spTree>
    <p:extLst>
      <p:ext uri="{BB962C8B-B14F-4D97-AF65-F5344CB8AC3E}">
        <p14:creationId xmlns:p14="http://schemas.microsoft.com/office/powerpoint/2010/main" val="250340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Диаграмма 4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7747843"/>
              </p:ext>
            </p:extLst>
          </p:nvPr>
        </p:nvGraphicFramePr>
        <p:xfrm>
          <a:off x="5077449" y="828075"/>
          <a:ext cx="5014988" cy="2319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Диаграмма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8419415"/>
              </p:ext>
            </p:extLst>
          </p:nvPr>
        </p:nvGraphicFramePr>
        <p:xfrm>
          <a:off x="283382" y="813829"/>
          <a:ext cx="5332619" cy="2307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1" name="Диаграмма 40">
            <a:extLst>
              <a:ext uri="{FF2B5EF4-FFF2-40B4-BE49-F238E27FC236}">
                <a16:creationId xmlns:a16="http://schemas.microsoft.com/office/drawing/2014/main" id="{00000000-0008-0000-00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286660"/>
              </p:ext>
            </p:extLst>
          </p:nvPr>
        </p:nvGraphicFramePr>
        <p:xfrm>
          <a:off x="5269082" y="3495394"/>
          <a:ext cx="4199517" cy="2413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Диаграмма 39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9355966"/>
              </p:ext>
            </p:extLst>
          </p:nvPr>
        </p:nvGraphicFramePr>
        <p:xfrm>
          <a:off x="883768" y="3495394"/>
          <a:ext cx="4826610" cy="2413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5337148" y="602519"/>
            <a:ext cx="46450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b="1" dirty="0"/>
              <a:t>Рэнкинг лизинговых компаний по доле к общему количеству договоров (%)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8650" y="87822"/>
            <a:ext cx="63912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b="1" dirty="0"/>
              <a:t>Рэнкинг лизингового оборудования за март 2021г.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562264" y="1742739"/>
            <a:ext cx="2485160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800" dirty="0"/>
              <a:t>Всего опубликовано сообщений – 2000 шт. по 98 лизинговым компаниям.</a:t>
            </a:r>
          </a:p>
          <a:p>
            <a:r>
              <a:rPr lang="ru-RU" sz="800" dirty="0"/>
              <a:t>Компания </a:t>
            </a:r>
            <a:r>
              <a:rPr lang="ru-RU" sz="800" b="1" dirty="0"/>
              <a:t>_____</a:t>
            </a:r>
            <a:r>
              <a:rPr lang="ru-RU" sz="800" dirty="0"/>
              <a:t> занимает </a:t>
            </a:r>
            <a:r>
              <a:rPr lang="ru-RU" sz="800" b="1" dirty="0"/>
              <a:t>-место </a:t>
            </a:r>
            <a:r>
              <a:rPr lang="ru-RU" sz="800" dirty="0"/>
              <a:t>по количеству проведенных сделок в марте 2021 года, что соответствует </a:t>
            </a:r>
            <a:r>
              <a:rPr lang="ru-RU" sz="800" b="1" dirty="0"/>
              <a:t>доли рынка </a:t>
            </a:r>
            <a:r>
              <a:rPr lang="ru-RU" sz="800" dirty="0"/>
              <a:t>в </a:t>
            </a:r>
            <a:r>
              <a:rPr lang="ru-RU" sz="800" b="1" dirty="0"/>
              <a:t>-%.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9708" y="602519"/>
            <a:ext cx="39370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b="1" dirty="0"/>
              <a:t>Рэнкинг лизинговых компаний по количеству договоров (шт.)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0317" y="3342437"/>
            <a:ext cx="46291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b="1" dirty="0"/>
              <a:t>Рэнкинг лизинговых компаний по среднему сроку договора лизинга (лет)</a:t>
            </a:r>
          </a:p>
        </p:txBody>
      </p:sp>
      <p:pic>
        <p:nvPicPr>
          <p:cNvPr id="9" name="Рисунок 8" descr="Информация">
            <a:extLst>
              <a:ext uri="{FF2B5EF4-FFF2-40B4-BE49-F238E27FC236}">
                <a16:creationId xmlns:a16="http://schemas.microsoft.com/office/drawing/2014/main" id="{81A422B7-AEDC-AB4D-85D1-17882F1EFF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98910" y="1139252"/>
            <a:ext cx="603487" cy="60348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44E4BB4-A3CB-A243-BB67-D002AD2C2E84}"/>
              </a:ext>
            </a:extLst>
          </p:cNvPr>
          <p:cNvSpPr txBox="1"/>
          <p:nvPr/>
        </p:nvSpPr>
        <p:spPr>
          <a:xfrm>
            <a:off x="9558074" y="2625468"/>
            <a:ext cx="248516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800" dirty="0"/>
              <a:t>Средний срок договора лизинга по всем компаниям составил 3,0 года. Показатель </a:t>
            </a:r>
            <a:r>
              <a:rPr lang="ru-RU" sz="800" b="1" dirty="0"/>
              <a:t>____</a:t>
            </a:r>
            <a:r>
              <a:rPr lang="ru-RU" sz="800" dirty="0"/>
              <a:t> ниже по рынку и составил </a:t>
            </a:r>
            <a:r>
              <a:rPr lang="ru-RU" sz="800" b="1" dirty="0"/>
              <a:t>___ года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58E789A-11A3-1F42-956E-A08DA66BE883}"/>
              </a:ext>
            </a:extLst>
          </p:cNvPr>
          <p:cNvSpPr txBox="1"/>
          <p:nvPr/>
        </p:nvSpPr>
        <p:spPr>
          <a:xfrm>
            <a:off x="9856736" y="4454986"/>
            <a:ext cx="209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b="1" dirty="0"/>
              <a:t>Доля заключенных договоров</a:t>
            </a:r>
          </a:p>
          <a:p>
            <a:r>
              <a:rPr lang="ru-RU" sz="900" b="1" dirty="0"/>
              <a:t>с ИП к общему количеству договоров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80C990-4631-1A49-BB9A-4D7F6D7E6F48}"/>
              </a:ext>
            </a:extLst>
          </p:cNvPr>
          <p:cNvSpPr txBox="1"/>
          <p:nvPr/>
        </p:nvSpPr>
        <p:spPr>
          <a:xfrm>
            <a:off x="5337148" y="3342437"/>
            <a:ext cx="41995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b="1" dirty="0"/>
              <a:t>Рэнкинг лизинговых компаний по количеству сделок с ИП внутри компании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C3298F-3D56-BD49-9F40-BD3A6609CE75}"/>
              </a:ext>
            </a:extLst>
          </p:cNvPr>
          <p:cNvSpPr txBox="1"/>
          <p:nvPr/>
        </p:nvSpPr>
        <p:spPr>
          <a:xfrm>
            <a:off x="9564644" y="3251022"/>
            <a:ext cx="248516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800" dirty="0"/>
              <a:t>Всего опубликовано сообщений с ИП – 149 шт.</a:t>
            </a:r>
          </a:p>
          <a:p>
            <a:r>
              <a:rPr lang="ru-RU" sz="800" dirty="0"/>
              <a:t>Основная доля заключаемых сделок проходит с юридическими лицами. ____занимает </a:t>
            </a:r>
            <a:r>
              <a:rPr lang="ru-RU" sz="800" b="1" dirty="0"/>
              <a:t>__ место</a:t>
            </a:r>
            <a:r>
              <a:rPr lang="ru-RU" sz="800" dirty="0"/>
              <a:t> по количеству </a:t>
            </a:r>
            <a:r>
              <a:rPr lang="ru-RU" sz="800" b="1" dirty="0"/>
              <a:t>сделок</a:t>
            </a:r>
            <a:r>
              <a:rPr lang="ru-RU" sz="800" dirty="0"/>
              <a:t> </a:t>
            </a:r>
            <a:r>
              <a:rPr lang="ru-RU" sz="800" b="1" dirty="0"/>
              <a:t>с ИП. </a:t>
            </a:r>
            <a:endParaRPr lang="ru-RU" sz="800" dirty="0"/>
          </a:p>
        </p:txBody>
      </p:sp>
      <p:sp>
        <p:nvSpPr>
          <p:cNvPr id="13" name="Нижний колонтитул 12">
            <a:extLst>
              <a:ext uri="{FF2B5EF4-FFF2-40B4-BE49-F238E27FC236}">
                <a16:creationId xmlns:a16="http://schemas.microsoft.com/office/drawing/2014/main" id="{9507F82E-B9EF-5C45-ADBC-9E494A64C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Источник ФЕДРЕСУРС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7CCBD2D-A9C8-BA48-BB7B-A9743671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FB2B2-7384-460F-8E26-4D9DE32C4A25}" type="slidenum">
              <a:rPr lang="ru-RU" smtClean="0"/>
              <a:t>2</a:t>
            </a:fld>
            <a:endParaRPr lang="ru-RU"/>
          </a:p>
        </p:txBody>
      </p:sp>
      <p:graphicFrame>
        <p:nvGraphicFramePr>
          <p:cNvPr id="38" name="Диаграмма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445137"/>
              </p:ext>
            </p:extLst>
          </p:nvPr>
        </p:nvGraphicFramePr>
        <p:xfrm>
          <a:off x="9184380" y="4726302"/>
          <a:ext cx="3441852" cy="1680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281682" y="1052606"/>
            <a:ext cx="4099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b="1" dirty="0">
                <a:solidFill>
                  <a:schemeClr val="accent6">
                    <a:lumMod val="50000"/>
                  </a:schemeClr>
                </a:solidFill>
              </a:rPr>
              <a:t>↑(2)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73697" y="1355965"/>
            <a:ext cx="4099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b="1" dirty="0"/>
              <a:t>- (3)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49364" y="1498840"/>
            <a:ext cx="4099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b="1" dirty="0">
                <a:solidFill>
                  <a:schemeClr val="accent6">
                    <a:lumMod val="50000"/>
                  </a:schemeClr>
                </a:solidFill>
              </a:rPr>
              <a:t>↑(7)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98156" y="1936647"/>
            <a:ext cx="4099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b="1" dirty="0">
                <a:solidFill>
                  <a:srgbClr val="C00000"/>
                </a:solidFill>
              </a:rPr>
              <a:t>↓(6)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82625" y="2079892"/>
            <a:ext cx="4099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b="1" dirty="0">
                <a:solidFill>
                  <a:schemeClr val="accent6">
                    <a:lumMod val="50000"/>
                  </a:schemeClr>
                </a:solidFill>
              </a:rPr>
              <a:t>↑(22)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20888" y="2373908"/>
            <a:ext cx="4099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b="1" dirty="0">
                <a:solidFill>
                  <a:srgbClr val="C00000"/>
                </a:solidFill>
              </a:rPr>
              <a:t>↓(9)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12457" y="2805680"/>
            <a:ext cx="4099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b="1" dirty="0">
                <a:solidFill>
                  <a:srgbClr val="C00000"/>
                </a:solidFill>
              </a:rPr>
              <a:t>↓(12)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92369" y="2516422"/>
            <a:ext cx="4099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b="1" dirty="0">
                <a:solidFill>
                  <a:schemeClr val="accent6">
                    <a:lumMod val="50000"/>
                  </a:schemeClr>
                </a:solidFill>
              </a:rPr>
              <a:t>↑(19)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6457" y="2226171"/>
            <a:ext cx="4099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chemeClr val="accent6">
                    <a:lumMod val="50000"/>
                  </a:schemeClr>
                </a:solidFill>
              </a:rPr>
              <a:t>new</a:t>
            </a:r>
            <a:endParaRPr lang="ru-RU" sz="7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94305" y="1214723"/>
            <a:ext cx="4099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b="1" dirty="0">
                <a:solidFill>
                  <a:srgbClr val="C00000"/>
                </a:solidFill>
              </a:rPr>
              <a:t>↓(1)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8562" y="1640247"/>
            <a:ext cx="4099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b="1" dirty="0"/>
              <a:t>- (5)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61211" y="1787756"/>
            <a:ext cx="4099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b="1" dirty="0">
                <a:solidFill>
                  <a:srgbClr val="C00000"/>
                </a:solidFill>
              </a:rPr>
              <a:t>↓(4)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86056" y="2661055"/>
            <a:ext cx="4099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b="1" dirty="0">
                <a:solidFill>
                  <a:schemeClr val="accent6">
                    <a:lumMod val="50000"/>
                  </a:schemeClr>
                </a:solidFill>
              </a:rPr>
              <a:t>↑(24)</a:t>
            </a:r>
          </a:p>
        </p:txBody>
      </p:sp>
      <p:sp>
        <p:nvSpPr>
          <p:cNvPr id="49" name="TextBox 16">
            <a:extLst>
              <a:ext uri="{FF2B5EF4-FFF2-40B4-BE49-F238E27FC236}">
                <a16:creationId xmlns:a16="http://schemas.microsoft.com/office/drawing/2014/main" id="{D8F89E47-BE37-6448-A7A5-EEF108772003}"/>
              </a:ext>
            </a:extLst>
          </p:cNvPr>
          <p:cNvSpPr txBox="1"/>
          <p:nvPr/>
        </p:nvSpPr>
        <p:spPr>
          <a:xfrm>
            <a:off x="10625225" y="5451237"/>
            <a:ext cx="635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ru-RU" sz="900" b="1" dirty="0">
                <a:solidFill>
                  <a:schemeClr val="bg2">
                    <a:lumMod val="50000"/>
                  </a:schemeClr>
                </a:solidFill>
              </a:rPr>
              <a:t>149 шт.</a:t>
            </a:r>
          </a:p>
        </p:txBody>
      </p:sp>
    </p:spTree>
    <p:extLst>
      <p:ext uri="{BB962C8B-B14F-4D97-AF65-F5344CB8AC3E}">
        <p14:creationId xmlns:p14="http://schemas.microsoft.com/office/powerpoint/2010/main" val="1642991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Диаграмма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220991"/>
              </p:ext>
            </p:extLst>
          </p:nvPr>
        </p:nvGraphicFramePr>
        <p:xfrm>
          <a:off x="6141825" y="875399"/>
          <a:ext cx="5027084" cy="2137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Диаграмма 4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9641134"/>
              </p:ext>
            </p:extLst>
          </p:nvPr>
        </p:nvGraphicFramePr>
        <p:xfrm>
          <a:off x="1612638" y="876005"/>
          <a:ext cx="5027084" cy="21263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4" name="Диаграмма 5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8636566"/>
              </p:ext>
            </p:extLst>
          </p:nvPr>
        </p:nvGraphicFramePr>
        <p:xfrm>
          <a:off x="1612638" y="4862894"/>
          <a:ext cx="8950569" cy="1100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3" name="Диаграмма 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9303937"/>
              </p:ext>
            </p:extLst>
          </p:nvPr>
        </p:nvGraphicFramePr>
        <p:xfrm>
          <a:off x="1612638" y="3166242"/>
          <a:ext cx="8950569" cy="1177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6215371" y="629425"/>
            <a:ext cx="46450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b="1" dirty="0"/>
              <a:t>Рэнкинг лизинговых компаний по доле к общему количеству договоров (%)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8650" y="87822"/>
            <a:ext cx="63912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b="1" dirty="0"/>
              <a:t>Рэнкинг лизингового оборудования с начала </a:t>
            </a:r>
            <a:r>
              <a:rPr lang="en-US" sz="1500" b="1" dirty="0"/>
              <a:t>2021</a:t>
            </a:r>
            <a:r>
              <a:rPr lang="ru-RU" sz="1500" b="1" dirty="0"/>
              <a:t>г.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87957" y="620933"/>
            <a:ext cx="39370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b="1" dirty="0"/>
              <a:t>Рэнкинг лизинговых компаний по количеству договоров (шт.)</a:t>
            </a:r>
          </a:p>
        </p:txBody>
      </p:sp>
      <p:sp>
        <p:nvSpPr>
          <p:cNvPr id="13" name="Нижний колонтитул 12">
            <a:extLst>
              <a:ext uri="{FF2B5EF4-FFF2-40B4-BE49-F238E27FC236}">
                <a16:creationId xmlns:a16="http://schemas.microsoft.com/office/drawing/2014/main" id="{9507F82E-B9EF-5C45-ADBC-9E494A64C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Источник ФЕДРЕСУРС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67B2397-D88A-FB47-8A66-1D84E426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FB2B2-7384-460F-8E26-4D9DE32C4A25}" type="slidenum">
              <a:rPr lang="ru-RU" smtClean="0"/>
              <a:t>3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312488" y="3452887"/>
            <a:ext cx="38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dirty="0">
                <a:solidFill>
                  <a:schemeClr val="accent2">
                    <a:lumMod val="75000"/>
                  </a:schemeClr>
                </a:solidFill>
              </a:rPr>
              <a:t>(+15)</a:t>
            </a:r>
          </a:p>
          <a:p>
            <a:r>
              <a:rPr lang="ru-RU" sz="700" dirty="0">
                <a:solidFill>
                  <a:schemeClr val="accent2">
                    <a:lumMod val="75000"/>
                  </a:schemeClr>
                </a:solidFill>
              </a:rPr>
              <a:t>  28%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275409" y="3808756"/>
            <a:ext cx="489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b="1" dirty="0"/>
              <a:t>(+692)</a:t>
            </a:r>
          </a:p>
          <a:p>
            <a:r>
              <a:rPr lang="ru-RU" sz="700" b="1" dirty="0"/>
              <a:t>  119%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58E789A-11A3-1F42-956E-A08DA66BE883}"/>
              </a:ext>
            </a:extLst>
          </p:cNvPr>
          <p:cNvSpPr txBox="1"/>
          <p:nvPr/>
        </p:nvSpPr>
        <p:spPr>
          <a:xfrm>
            <a:off x="423115" y="3622115"/>
            <a:ext cx="209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b="1" dirty="0"/>
              <a:t>Динамика сделок</a:t>
            </a:r>
          </a:p>
          <a:p>
            <a:r>
              <a:rPr lang="ru-RU" sz="900" b="1" dirty="0"/>
              <a:t>по месяцам (шт.)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8E789A-11A3-1F42-956E-A08DA66BE883}"/>
              </a:ext>
            </a:extLst>
          </p:cNvPr>
          <p:cNvSpPr txBox="1"/>
          <p:nvPr/>
        </p:nvSpPr>
        <p:spPr>
          <a:xfrm>
            <a:off x="370375" y="5202405"/>
            <a:ext cx="209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b="1" dirty="0"/>
              <a:t>Динамика сделок</a:t>
            </a:r>
          </a:p>
          <a:p>
            <a:r>
              <a:rPr lang="ru-RU" sz="900" b="1" dirty="0"/>
              <a:t>по сроку лизинга (лет)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680467" y="4755254"/>
            <a:ext cx="45214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dirty="0">
                <a:solidFill>
                  <a:schemeClr val="accent2">
                    <a:lumMod val="75000"/>
                  </a:schemeClr>
                </a:solidFill>
              </a:rPr>
              <a:t>(+0,3)</a:t>
            </a:r>
          </a:p>
        </p:txBody>
      </p:sp>
      <p:cxnSp>
        <p:nvCxnSpPr>
          <p:cNvPr id="5" name="Соединительная линия уступом 4"/>
          <p:cNvCxnSpPr/>
          <p:nvPr/>
        </p:nvCxnSpPr>
        <p:spPr>
          <a:xfrm>
            <a:off x="2217238" y="4910845"/>
            <a:ext cx="762199" cy="116885"/>
          </a:xfrm>
          <a:prstGeom prst="bentConnector3">
            <a:avLst>
              <a:gd name="adj1" fmla="val 99987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Соединительная линия уступом 57"/>
          <p:cNvCxnSpPr/>
          <p:nvPr/>
        </p:nvCxnSpPr>
        <p:spPr>
          <a:xfrm>
            <a:off x="1965893" y="4733120"/>
            <a:ext cx="762199" cy="116885"/>
          </a:xfrm>
          <a:prstGeom prst="bentConnector3">
            <a:avLst>
              <a:gd name="adj1" fmla="val 9998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419890" y="4560151"/>
            <a:ext cx="45214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dirty="0"/>
              <a:t>(-0,2)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12338" y="3264352"/>
            <a:ext cx="38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dirty="0">
                <a:solidFill>
                  <a:schemeClr val="accent2">
                    <a:lumMod val="75000"/>
                  </a:schemeClr>
                </a:solidFill>
              </a:rPr>
              <a:t>(+30)</a:t>
            </a:r>
          </a:p>
          <a:p>
            <a:r>
              <a:rPr lang="ru-RU" sz="700" dirty="0">
                <a:solidFill>
                  <a:schemeClr val="accent2">
                    <a:lumMod val="75000"/>
                  </a:schemeClr>
                </a:solidFill>
              </a:rPr>
              <a:t>  40%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9437" y="3593641"/>
            <a:ext cx="489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b="1" dirty="0"/>
              <a:t>(+660)</a:t>
            </a:r>
          </a:p>
          <a:p>
            <a:r>
              <a:rPr lang="ru-RU" sz="700" b="1" dirty="0"/>
              <a:t>   53%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39877" y="4756824"/>
            <a:ext cx="45214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dirty="0">
                <a:solidFill>
                  <a:schemeClr val="accent2">
                    <a:lumMod val="75000"/>
                  </a:schemeClr>
                </a:solidFill>
              </a:rPr>
              <a:t>(-0,2)</a:t>
            </a:r>
          </a:p>
        </p:txBody>
      </p:sp>
      <p:cxnSp>
        <p:nvCxnSpPr>
          <p:cNvPr id="26" name="Соединительная линия уступом 25"/>
          <p:cNvCxnSpPr/>
          <p:nvPr/>
        </p:nvCxnSpPr>
        <p:spPr>
          <a:xfrm>
            <a:off x="3076648" y="4912415"/>
            <a:ext cx="762199" cy="116885"/>
          </a:xfrm>
          <a:prstGeom prst="bentConnector3">
            <a:avLst>
              <a:gd name="adj1" fmla="val 99987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ная линия уступом 26"/>
          <p:cNvCxnSpPr/>
          <p:nvPr/>
        </p:nvCxnSpPr>
        <p:spPr>
          <a:xfrm>
            <a:off x="2825303" y="4734690"/>
            <a:ext cx="762199" cy="116885"/>
          </a:xfrm>
          <a:prstGeom prst="bentConnector3">
            <a:avLst>
              <a:gd name="adj1" fmla="val 9998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279300" y="4561721"/>
            <a:ext cx="45214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dirty="0"/>
              <a:t>(+0,5)</a:t>
            </a: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D8F89E47-BE37-6448-A7A5-EEF108772003}"/>
              </a:ext>
            </a:extLst>
          </p:cNvPr>
          <p:cNvSpPr txBox="1"/>
          <p:nvPr/>
        </p:nvSpPr>
        <p:spPr>
          <a:xfrm>
            <a:off x="1886647" y="3056676"/>
            <a:ext cx="533244" cy="213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ru-RU" sz="800" b="1" dirty="0">
                <a:solidFill>
                  <a:schemeClr val="bg2">
                    <a:lumMod val="50000"/>
                  </a:schemeClr>
                </a:solidFill>
              </a:rPr>
              <a:t>621 шт.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D8F89E47-BE37-6448-A7A5-EEF108772003}"/>
              </a:ext>
            </a:extLst>
          </p:cNvPr>
          <p:cNvSpPr txBox="1"/>
          <p:nvPr/>
        </p:nvSpPr>
        <p:spPr>
          <a:xfrm>
            <a:off x="2566948" y="3058247"/>
            <a:ext cx="5957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ru-RU" sz="800" b="1" dirty="0">
                <a:solidFill>
                  <a:schemeClr val="bg2">
                    <a:lumMod val="50000"/>
                  </a:schemeClr>
                </a:solidFill>
              </a:rPr>
              <a:t>1 313 шт.</a:t>
            </a: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D8F89E47-BE37-6448-A7A5-EEF108772003}"/>
              </a:ext>
            </a:extLst>
          </p:cNvPr>
          <p:cNvSpPr txBox="1"/>
          <p:nvPr/>
        </p:nvSpPr>
        <p:spPr>
          <a:xfrm>
            <a:off x="3284957" y="3059815"/>
            <a:ext cx="5957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ru-RU" sz="800" b="1" dirty="0">
                <a:solidFill>
                  <a:schemeClr val="bg2">
                    <a:lumMod val="50000"/>
                  </a:schemeClr>
                </a:solidFill>
              </a:rPr>
              <a:t>2 000 шт.</a:t>
            </a:r>
          </a:p>
        </p:txBody>
      </p:sp>
      <p:sp>
        <p:nvSpPr>
          <p:cNvPr id="35" name="TextBox 16">
            <a:extLst>
              <a:ext uri="{FF2B5EF4-FFF2-40B4-BE49-F238E27FC236}">
                <a16:creationId xmlns:a16="http://schemas.microsoft.com/office/drawing/2014/main" id="{D8F89E47-BE37-6448-A7A5-EEF108772003}"/>
              </a:ext>
            </a:extLst>
          </p:cNvPr>
          <p:cNvSpPr txBox="1"/>
          <p:nvPr/>
        </p:nvSpPr>
        <p:spPr>
          <a:xfrm>
            <a:off x="4038600" y="1944117"/>
            <a:ext cx="5957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ru-RU" sz="800" b="1" dirty="0">
                <a:solidFill>
                  <a:schemeClr val="bg2">
                    <a:lumMod val="50000"/>
                  </a:schemeClr>
                </a:solidFill>
              </a:rPr>
              <a:t>3 934 шт.</a:t>
            </a:r>
          </a:p>
        </p:txBody>
      </p:sp>
    </p:spTree>
    <p:extLst>
      <p:ext uri="{BB962C8B-B14F-4D97-AF65-F5344CB8AC3E}">
        <p14:creationId xmlns:p14="http://schemas.microsoft.com/office/powerpoint/2010/main" val="3903875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FC10BE-8771-EE4D-943A-160431D144CD}"/>
              </a:ext>
            </a:extLst>
          </p:cNvPr>
          <p:cNvSpPr txBox="1"/>
          <p:nvPr/>
        </p:nvSpPr>
        <p:spPr>
          <a:xfrm>
            <a:off x="628650" y="246078"/>
            <a:ext cx="63912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b="1" dirty="0"/>
              <a:t>Категории лизингового оборудования за март 2021г.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E786AA-25E5-7F48-B3D3-6C6454A63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Источник ФЕДРЕСУРС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CD4D35CE-3B57-894B-98F2-E94A80572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FB2B2-7384-460F-8E26-4D9DE32C4A25}" type="slidenum">
              <a:rPr lang="ru-RU" smtClean="0"/>
              <a:t>4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764567" y="3066714"/>
            <a:ext cx="1943524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800" dirty="0"/>
              <a:t>Основная категория финансируемого оборудования - </a:t>
            </a:r>
            <a:r>
              <a:rPr lang="ru-RU" sz="800" b="1" dirty="0"/>
              <a:t>металлообрабатывающее, деревообрабатывающее, химобработка, гибочное оборудование, пресса. </a:t>
            </a:r>
            <a:r>
              <a:rPr lang="ru-RU" sz="800" dirty="0"/>
              <a:t>Доля</a:t>
            </a:r>
            <a:r>
              <a:rPr lang="ru-RU" sz="800" b="1" dirty="0"/>
              <a:t> ___ </a:t>
            </a:r>
            <a:r>
              <a:rPr lang="ru-RU" sz="800" dirty="0"/>
              <a:t>в этом сегменте составляет </a:t>
            </a:r>
            <a:r>
              <a:rPr lang="ru-RU" sz="800" b="1" dirty="0"/>
              <a:t>_%</a:t>
            </a:r>
            <a:r>
              <a:rPr lang="ru-RU" sz="800" dirty="0"/>
              <a:t>.</a:t>
            </a:r>
            <a:endParaRPr lang="ru-RU" sz="800" b="1" dirty="0"/>
          </a:p>
        </p:txBody>
      </p:sp>
      <p:pic>
        <p:nvPicPr>
          <p:cNvPr id="12" name="Рисунок 11" descr="Информация">
            <a:extLst>
              <a:ext uri="{FF2B5EF4-FFF2-40B4-BE49-F238E27FC236}">
                <a16:creationId xmlns:a16="http://schemas.microsoft.com/office/drawing/2014/main" id="{81A422B7-AEDC-AB4D-85D1-17882F1EFF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3660" y="2463227"/>
            <a:ext cx="603487" cy="6034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949EFD-6B44-414B-9B23-9CAD7DC92772}"/>
              </a:ext>
            </a:extLst>
          </p:cNvPr>
          <p:cNvSpPr txBox="1"/>
          <p:nvPr/>
        </p:nvSpPr>
        <p:spPr>
          <a:xfrm>
            <a:off x="1055995" y="5742375"/>
            <a:ext cx="553658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*</a:t>
            </a:r>
            <a:r>
              <a:rPr lang="ru-RU" sz="800" dirty="0"/>
              <a:t>При анализе клиентов по ОКВЭД видно, что основная доля приходится на строительство и сельское хозяйство</a:t>
            </a:r>
          </a:p>
        </p:txBody>
      </p:sp>
      <p:pic>
        <p:nvPicPr>
          <p:cNvPr id="16" name="Рисунок 15" descr="Кубок со сплошной заливкой">
            <a:extLst>
              <a:ext uri="{FF2B5EF4-FFF2-40B4-BE49-F238E27FC236}">
                <a16:creationId xmlns:a16="http://schemas.microsoft.com/office/drawing/2014/main" id="{8D6DD656-E320-064A-95FB-89ADE41B76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553" y="774790"/>
            <a:ext cx="143289" cy="143289"/>
          </a:xfrm>
          <a:prstGeom prst="rect">
            <a:avLst/>
          </a:prstGeom>
        </p:spPr>
      </p:pic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70675F70-3F53-7B4F-BE1A-9C2662431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090061"/>
              </p:ext>
            </p:extLst>
          </p:nvPr>
        </p:nvGraphicFramePr>
        <p:xfrm>
          <a:off x="675123" y="656401"/>
          <a:ext cx="8883655" cy="544204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61031">
                  <a:extLst>
                    <a:ext uri="{9D8B030D-6E8A-4147-A177-3AD203B41FA5}">
                      <a16:colId xmlns:a16="http://schemas.microsoft.com/office/drawing/2014/main" val="4282473419"/>
                    </a:ext>
                  </a:extLst>
                </a:gridCol>
                <a:gridCol w="5450128">
                  <a:extLst>
                    <a:ext uri="{9D8B030D-6E8A-4147-A177-3AD203B41FA5}">
                      <a16:colId xmlns:a16="http://schemas.microsoft.com/office/drawing/2014/main" val="2681063797"/>
                    </a:ext>
                  </a:extLst>
                </a:gridCol>
                <a:gridCol w="614619">
                  <a:extLst>
                    <a:ext uri="{9D8B030D-6E8A-4147-A177-3AD203B41FA5}">
                      <a16:colId xmlns:a16="http://schemas.microsoft.com/office/drawing/2014/main" val="1738544314"/>
                    </a:ext>
                  </a:extLst>
                </a:gridCol>
                <a:gridCol w="680817">
                  <a:extLst>
                    <a:ext uri="{9D8B030D-6E8A-4147-A177-3AD203B41FA5}">
                      <a16:colId xmlns:a16="http://schemas.microsoft.com/office/drawing/2014/main" val="2823370436"/>
                    </a:ext>
                  </a:extLst>
                </a:gridCol>
                <a:gridCol w="713918">
                  <a:extLst>
                    <a:ext uri="{9D8B030D-6E8A-4147-A177-3AD203B41FA5}">
                      <a16:colId xmlns:a16="http://schemas.microsoft.com/office/drawing/2014/main" val="3948028423"/>
                    </a:ext>
                  </a:extLst>
                </a:gridCol>
                <a:gridCol w="863142">
                  <a:extLst>
                    <a:ext uri="{9D8B030D-6E8A-4147-A177-3AD203B41FA5}">
                      <a16:colId xmlns:a16="http://schemas.microsoft.com/office/drawing/2014/main" val="3416788461"/>
                    </a:ext>
                  </a:extLst>
                </a:gridCol>
              </a:tblGrid>
              <a:tr h="73631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Рейтинг</a:t>
                      </a:r>
                      <a:endParaRPr lang="ru-RU" sz="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Категория оборудования</a:t>
                      </a:r>
                      <a:endParaRPr lang="ru-RU" sz="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-------</a:t>
                      </a:r>
                      <a:endParaRPr lang="ru-RU" sz="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u="none" strike="noStrike">
                          <a:solidFill>
                            <a:schemeClr val="tx1"/>
                          </a:solidFill>
                          <a:effectLst/>
                        </a:rPr>
                        <a:t>ПРОЧИЕ</a:t>
                      </a:r>
                      <a:endParaRPr lang="ru-RU" sz="8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u="none" strike="noStrike">
                          <a:solidFill>
                            <a:schemeClr val="tx1"/>
                          </a:solidFill>
                          <a:effectLst/>
                        </a:rPr>
                        <a:t>ИТОГО</a:t>
                      </a:r>
                      <a:endParaRPr lang="ru-RU" sz="8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Доля ------</a:t>
                      </a:r>
                      <a:endParaRPr lang="ru-RU" sz="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44264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u="none" strike="noStrike">
                          <a:effectLst/>
                        </a:rPr>
                        <a:t>1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>
                    <a:lnR>
                      <a:noFill/>
                    </a:lnR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1" u="none" strike="noStrike" dirty="0">
                          <a:effectLst/>
                        </a:rPr>
                        <a:t>Металлообрабатывающее, деревообрабатывающее, химобработка, гибочное оборудование, пресса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u="none" strike="noStrike">
                          <a:effectLst/>
                        </a:rPr>
                        <a:t>12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u="none" strike="noStrike">
                          <a:effectLst/>
                        </a:rPr>
                        <a:t>531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u="none" strike="noStrike">
                          <a:effectLst/>
                        </a:rPr>
                        <a:t>543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u="none" strike="noStrike" dirty="0">
                          <a:effectLst/>
                        </a:rPr>
                        <a:t>2%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0162020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u="none" strike="noStrike">
                          <a:effectLst/>
                        </a:rPr>
                        <a:t>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0" u="none" strike="noStrike" dirty="0">
                          <a:effectLst/>
                        </a:rPr>
                        <a:t>Навесное и прицепное оборудование сельско-хозяйственного назначения, прочее оборудование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u="none" strike="noStrike" dirty="0">
                          <a:effectLst/>
                        </a:rPr>
                        <a:t> 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u="none" strike="noStrike">
                          <a:effectLst/>
                        </a:rPr>
                        <a:t>202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u="none" strike="noStrike">
                          <a:effectLst/>
                        </a:rPr>
                        <a:t>202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u="none" strike="noStrike" dirty="0">
                          <a:effectLst/>
                        </a:rPr>
                        <a:t>0%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27523723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u="none" strike="noStrike">
                          <a:effectLst/>
                        </a:rPr>
                        <a:t>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0" u="none" strike="noStrike" dirty="0">
                          <a:effectLst/>
                        </a:rPr>
                        <a:t>Складское оборудование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u="none" strike="noStrike">
                          <a:effectLst/>
                        </a:rPr>
                        <a:t>131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u="none" strike="noStrike">
                          <a:effectLst/>
                        </a:rPr>
                        <a:t>131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u="none" strike="noStrike" dirty="0">
                          <a:effectLst/>
                        </a:rPr>
                        <a:t>0%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3125948974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4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Строительно-отделочное оборудование, дорожное, навесное оборудование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8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120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128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 dirty="0">
                          <a:effectLst/>
                        </a:rPr>
                        <a:t>6%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3972231741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5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>
                          <a:effectLst/>
                        </a:rPr>
                        <a:t>Прочее без расшифровки</a:t>
                      </a:r>
                      <a:r>
                        <a:rPr lang="en-US" sz="800" u="none" strike="noStrike" dirty="0">
                          <a:effectLst/>
                        </a:rPr>
                        <a:t>*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120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122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2067066980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6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>
                          <a:effectLst/>
                        </a:rPr>
                        <a:t>Медицинское оборудование, комплектующие и инструмент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97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100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3%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2968390165"/>
                  </a:ext>
                </a:extLst>
              </a:tr>
              <a:tr h="14469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7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>
                          <a:effectLst/>
                        </a:rPr>
                        <a:t>Компьютерное, серверное оборудование, комплектующие, ПО, средства связи, электроника, принтеры, сканеры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14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 dirty="0">
                          <a:effectLst/>
                        </a:rPr>
                        <a:t>71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85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 dirty="0">
                          <a:effectLst/>
                        </a:rPr>
                        <a:t>16%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245201284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8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Электродвигатели, генераторы и трансформаторы силовые, гидростанции, электростанции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75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75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0%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768612026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9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>
                          <a:effectLst/>
                        </a:rPr>
                        <a:t>Оборудование для предприятий общественного питания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26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37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63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41%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127589172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Упаковочное оборудование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55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56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1491042696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Оборудование для пищевой промышленности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47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48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2733838686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>
                          <a:effectLst/>
                        </a:rPr>
                        <a:t>Оборудование для ремонта и диагностики транспорта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40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43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7%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3690496990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Измерительное оборудование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41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42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933558599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14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>
                          <a:effectLst/>
                        </a:rPr>
                        <a:t>Оборудование для АЗС и производства топлива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38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38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0%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695215911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15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Оборудование для добычи, в </a:t>
                      </a:r>
                      <a:r>
                        <a:rPr lang="ru-RU" sz="800" u="none" strike="noStrike" err="1">
                          <a:effectLst/>
                        </a:rPr>
                        <a:t>т.ч</a:t>
                      </a:r>
                      <a:r>
                        <a:rPr lang="ru-RU" sz="800" u="none" strike="noStrike">
                          <a:effectLst/>
                        </a:rPr>
                        <a:t>. дробилки, грохоты, бурильные установки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35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35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0%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3640420560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16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Спортивное оборудование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30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31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3%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355824480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17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Полиграфическое оборудование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4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24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28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14%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967594236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18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Тара функциональная, емкости, контейнеры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28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28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0%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766573278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19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Вентиляционное и климатическое оборудование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9%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258973622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>
                          <a:effectLst/>
                        </a:rPr>
                        <a:t>Клининговое оборудование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9%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2985322948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Инструменты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0%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3552302363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Оборудование для нефтепереработки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19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19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0%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1181433716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Оборудование для переработки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17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17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0%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4176611933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24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>
                          <a:effectLst/>
                        </a:rPr>
                        <a:t>Оборудование для непродовольственной промышленности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15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15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0%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2390121067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25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Офисная техника, оргтехника и комплектующие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14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15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7%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1799707027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26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>
                          <a:effectLst/>
                        </a:rPr>
                        <a:t>Котельное оборудование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8%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668046160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27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Кофемашины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9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75%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4016147893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28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>
                          <a:effectLst/>
                        </a:rPr>
                        <a:t>Печи промышленные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0%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246110064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29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Косметологическое оборудование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9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9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0%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3772072186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30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>
                          <a:effectLst/>
                        </a:rPr>
                        <a:t>Швейное оборудование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8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9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11%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3542645207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31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Насосное оборудование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4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4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0%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719723717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32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Оборудовния для пищевой промышленности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4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4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0%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938351134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33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Оборудование для логистики (в т.ч. постоматы)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100%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2005927203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34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Мебель и комплектующие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0%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1331969395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35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>
                          <a:effectLst/>
                        </a:rPr>
                        <a:t>Оборудование для переработки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0%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/>
                </a:tc>
                <a:extLst>
                  <a:ext uri="{0D108BD9-81ED-4DB2-BD59-A6C34878D82A}">
                    <a16:rowId xmlns:a16="http://schemas.microsoft.com/office/drawing/2014/main" val="38678751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36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Приборы для научных исследований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 dirty="0">
                          <a:effectLst/>
                        </a:rPr>
                        <a:t>0%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570753"/>
                  </a:ext>
                </a:extLst>
              </a:tr>
              <a:tr h="143647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1" u="none" strike="noStrike">
                          <a:effectLst/>
                        </a:rPr>
                        <a:t> 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1" u="none" strike="noStrike" dirty="0">
                          <a:effectLst/>
                        </a:rPr>
                        <a:t>Общий итог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u="none" strike="noStrike">
                          <a:effectLst/>
                        </a:rPr>
                        <a:t>95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u="none" strike="noStrike">
                          <a:effectLst/>
                        </a:rPr>
                        <a:t>1905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u="none" strike="noStrike">
                          <a:effectLst/>
                        </a:rPr>
                        <a:t>2000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u="none" strike="noStrike" dirty="0">
                          <a:effectLst/>
                        </a:rPr>
                        <a:t>5%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9" marR="4139" marT="413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4115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07992" y="6077247"/>
            <a:ext cx="111584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800" dirty="0"/>
              <a:t>*По данным ОКВЭД компаний основным видом деятельности является различные области строительства и сельского хозяйства</a:t>
            </a:r>
            <a:endParaRPr lang="ru-RU" sz="800" b="1" dirty="0"/>
          </a:p>
          <a:p>
            <a:endParaRPr lang="ru-RU" sz="800" dirty="0">
              <a:latin typeface="Arial" panose="020B0604020202020204" pitchFamily="34" charset="0"/>
            </a:endParaRPr>
          </a:p>
          <a:p>
            <a:endParaRPr lang="ru-RU" sz="800" b="1" dirty="0"/>
          </a:p>
        </p:txBody>
      </p:sp>
    </p:spTree>
    <p:extLst>
      <p:ext uri="{BB962C8B-B14F-4D97-AF65-F5344CB8AC3E}">
        <p14:creationId xmlns:p14="http://schemas.microsoft.com/office/powerpoint/2010/main" val="313459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Box 170">
            <a:extLst>
              <a:ext uri="{FF2B5EF4-FFF2-40B4-BE49-F238E27FC236}">
                <a16:creationId xmlns:a16="http://schemas.microsoft.com/office/drawing/2014/main" id="{C155528D-607A-5841-9182-61A1501EEFDF}"/>
              </a:ext>
            </a:extLst>
          </p:cNvPr>
          <p:cNvSpPr txBox="1"/>
          <p:nvPr/>
        </p:nvSpPr>
        <p:spPr>
          <a:xfrm>
            <a:off x="3398990" y="3941377"/>
            <a:ext cx="9681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Ивановская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0F80B62-A567-1849-86A9-CE60C0740493}"/>
              </a:ext>
            </a:extLst>
          </p:cNvPr>
          <p:cNvSpPr txBox="1"/>
          <p:nvPr/>
        </p:nvSpPr>
        <p:spPr>
          <a:xfrm>
            <a:off x="2305377" y="4697852"/>
            <a:ext cx="9681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Ростовская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3CD91C-204D-714E-86CE-E1FCE91FB7E5}"/>
              </a:ext>
            </a:extLst>
          </p:cNvPr>
          <p:cNvSpPr txBox="1"/>
          <p:nvPr/>
        </p:nvSpPr>
        <p:spPr>
          <a:xfrm>
            <a:off x="2516202" y="4625307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EDE96D9-88C1-8742-9ECD-484C70062FCA}"/>
              </a:ext>
            </a:extLst>
          </p:cNvPr>
          <p:cNvSpPr txBox="1"/>
          <p:nvPr/>
        </p:nvSpPr>
        <p:spPr>
          <a:xfrm>
            <a:off x="2632905" y="4625306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A9F8C97-858C-B34A-9655-26A925F87623}"/>
              </a:ext>
            </a:extLst>
          </p:cNvPr>
          <p:cNvSpPr txBox="1"/>
          <p:nvPr/>
        </p:nvSpPr>
        <p:spPr>
          <a:xfrm>
            <a:off x="2423074" y="4302757"/>
            <a:ext cx="3907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0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B55D91F-A9B1-0E4E-9370-F88130182424}"/>
              </a:ext>
            </a:extLst>
          </p:cNvPr>
          <p:cNvSpPr txBox="1"/>
          <p:nvPr/>
        </p:nvSpPr>
        <p:spPr>
          <a:xfrm>
            <a:off x="2514901" y="4302756"/>
            <a:ext cx="3907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0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155528D-607A-5841-9182-61A1501EEFDF}"/>
              </a:ext>
            </a:extLst>
          </p:cNvPr>
          <p:cNvSpPr txBox="1"/>
          <p:nvPr/>
        </p:nvSpPr>
        <p:spPr>
          <a:xfrm>
            <a:off x="2177830" y="4380269"/>
            <a:ext cx="9681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Курская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D719344-709D-364A-877A-FB705249D1AF}"/>
              </a:ext>
            </a:extLst>
          </p:cNvPr>
          <p:cNvSpPr txBox="1"/>
          <p:nvPr/>
        </p:nvSpPr>
        <p:spPr>
          <a:xfrm>
            <a:off x="3831832" y="4072109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95E2DC3-2A05-1940-88D1-52E163B64062}"/>
              </a:ext>
            </a:extLst>
          </p:cNvPr>
          <p:cNvSpPr txBox="1"/>
          <p:nvPr/>
        </p:nvSpPr>
        <p:spPr>
          <a:xfrm>
            <a:off x="3957166" y="4072108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0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DA9F8C97-858C-B34A-9655-26A925F87623}"/>
              </a:ext>
            </a:extLst>
          </p:cNvPr>
          <p:cNvSpPr txBox="1"/>
          <p:nvPr/>
        </p:nvSpPr>
        <p:spPr>
          <a:xfrm>
            <a:off x="3586841" y="3863865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0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B55D91F-A9B1-0E4E-9370-F88130182424}"/>
              </a:ext>
            </a:extLst>
          </p:cNvPr>
          <p:cNvSpPr txBox="1"/>
          <p:nvPr/>
        </p:nvSpPr>
        <p:spPr>
          <a:xfrm>
            <a:off x="3697718" y="3863864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0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0679D95-E550-AC4C-8A6B-C970DAAACB73}"/>
              </a:ext>
            </a:extLst>
          </p:cNvPr>
          <p:cNvSpPr txBox="1"/>
          <p:nvPr/>
        </p:nvSpPr>
        <p:spPr>
          <a:xfrm>
            <a:off x="3524342" y="4143933"/>
            <a:ext cx="11564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Воронежская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155528D-607A-5841-9182-61A1501EEFDF}"/>
              </a:ext>
            </a:extLst>
          </p:cNvPr>
          <p:cNvSpPr txBox="1"/>
          <p:nvPr/>
        </p:nvSpPr>
        <p:spPr>
          <a:xfrm>
            <a:off x="2895596" y="4086297"/>
            <a:ext cx="9681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Рязанская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A9F8C97-858C-B34A-9655-26A925F87623}"/>
              </a:ext>
            </a:extLst>
          </p:cNvPr>
          <p:cNvSpPr txBox="1"/>
          <p:nvPr/>
        </p:nvSpPr>
        <p:spPr>
          <a:xfrm>
            <a:off x="3112022" y="4008785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0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B55D91F-A9B1-0E4E-9370-F88130182424}"/>
              </a:ext>
            </a:extLst>
          </p:cNvPr>
          <p:cNvSpPr txBox="1"/>
          <p:nvPr/>
        </p:nvSpPr>
        <p:spPr>
          <a:xfrm>
            <a:off x="3251474" y="4008784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3C0147A-DD39-6D49-9DA7-3A0E3D3F767E}"/>
              </a:ext>
            </a:extLst>
          </p:cNvPr>
          <p:cNvSpPr txBox="1"/>
          <p:nvPr/>
        </p:nvSpPr>
        <p:spPr>
          <a:xfrm>
            <a:off x="6695026" y="3756458"/>
            <a:ext cx="11564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Красноярский край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B12F197-9F48-7246-B567-737FA471E1F7}"/>
              </a:ext>
            </a:extLst>
          </p:cNvPr>
          <p:cNvSpPr txBox="1"/>
          <p:nvPr/>
        </p:nvSpPr>
        <p:spPr>
          <a:xfrm>
            <a:off x="6926316" y="3684634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0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18E37C2-C263-F74B-9F44-A88366BA0481}"/>
              </a:ext>
            </a:extLst>
          </p:cNvPr>
          <p:cNvSpPr txBox="1"/>
          <p:nvPr/>
        </p:nvSpPr>
        <p:spPr>
          <a:xfrm>
            <a:off x="7051311" y="3684633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0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B12F197-9F48-7246-B567-737FA471E1F7}"/>
              </a:ext>
            </a:extLst>
          </p:cNvPr>
          <p:cNvSpPr txBox="1"/>
          <p:nvPr/>
        </p:nvSpPr>
        <p:spPr>
          <a:xfrm>
            <a:off x="5631485" y="3893478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0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3C0147A-DD39-6D49-9DA7-3A0E3D3F767E}"/>
              </a:ext>
            </a:extLst>
          </p:cNvPr>
          <p:cNvSpPr txBox="1"/>
          <p:nvPr/>
        </p:nvSpPr>
        <p:spPr>
          <a:xfrm>
            <a:off x="5400195" y="3974827"/>
            <a:ext cx="11564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Ямало-Ненецкий АО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18E37C2-C263-F74B-9F44-A88366BA0481}"/>
              </a:ext>
            </a:extLst>
          </p:cNvPr>
          <p:cNvSpPr txBox="1"/>
          <p:nvPr/>
        </p:nvSpPr>
        <p:spPr>
          <a:xfrm>
            <a:off x="5727905" y="3893477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0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2ADDD73-06CC-344F-9CC9-735107BFF1B7}"/>
              </a:ext>
            </a:extLst>
          </p:cNvPr>
          <p:cNvSpPr txBox="1"/>
          <p:nvPr/>
        </p:nvSpPr>
        <p:spPr>
          <a:xfrm>
            <a:off x="3630322" y="4786505"/>
            <a:ext cx="9681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Удмуртия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9E796B2-2644-8144-8474-A97323ED5B15}"/>
              </a:ext>
            </a:extLst>
          </p:cNvPr>
          <p:cNvSpPr txBox="1"/>
          <p:nvPr/>
        </p:nvSpPr>
        <p:spPr>
          <a:xfrm>
            <a:off x="3843285" y="4714681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0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DFC3950-2D3D-D24B-B842-05F3AAC87EAF}"/>
              </a:ext>
            </a:extLst>
          </p:cNvPr>
          <p:cNvSpPr txBox="1"/>
          <p:nvPr/>
        </p:nvSpPr>
        <p:spPr>
          <a:xfrm>
            <a:off x="3943576" y="4714680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0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A9F8C97-858C-B34A-9655-26A925F87623}"/>
              </a:ext>
            </a:extLst>
          </p:cNvPr>
          <p:cNvSpPr txBox="1"/>
          <p:nvPr/>
        </p:nvSpPr>
        <p:spPr>
          <a:xfrm>
            <a:off x="2685409" y="4142196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155528D-607A-5841-9182-61A1501EEFDF}"/>
              </a:ext>
            </a:extLst>
          </p:cNvPr>
          <p:cNvSpPr txBox="1"/>
          <p:nvPr/>
        </p:nvSpPr>
        <p:spPr>
          <a:xfrm>
            <a:off x="2497558" y="4219708"/>
            <a:ext cx="9681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Калужская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B55D91F-A9B1-0E4E-9370-F88130182424}"/>
              </a:ext>
            </a:extLst>
          </p:cNvPr>
          <p:cNvSpPr txBox="1"/>
          <p:nvPr/>
        </p:nvSpPr>
        <p:spPr>
          <a:xfrm>
            <a:off x="2777236" y="4142195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0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AD7339A-AD2A-804F-9E58-CFAC1DBEE62D}"/>
              </a:ext>
            </a:extLst>
          </p:cNvPr>
          <p:cNvSpPr txBox="1"/>
          <p:nvPr/>
        </p:nvSpPr>
        <p:spPr>
          <a:xfrm>
            <a:off x="2485425" y="3341653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0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5FC8080-3666-F542-BFAD-CF897C56B04C}"/>
              </a:ext>
            </a:extLst>
          </p:cNvPr>
          <p:cNvSpPr txBox="1"/>
          <p:nvPr/>
        </p:nvSpPr>
        <p:spPr>
          <a:xfrm>
            <a:off x="2171930" y="3419932"/>
            <a:ext cx="11608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Псковская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9063CC5-54F4-3349-8771-1FD4AFC9732D}"/>
              </a:ext>
            </a:extLst>
          </p:cNvPr>
          <p:cNvSpPr txBox="1"/>
          <p:nvPr/>
        </p:nvSpPr>
        <p:spPr>
          <a:xfrm>
            <a:off x="2553271" y="3341652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  0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2A435A3-1484-8747-AFB9-7893C6823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402" y="903640"/>
            <a:ext cx="10328498" cy="5401122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19922545-269E-8245-ADFD-9BA4901FA96F}"/>
              </a:ext>
            </a:extLst>
          </p:cNvPr>
          <p:cNvSpPr txBox="1"/>
          <p:nvPr/>
        </p:nvSpPr>
        <p:spPr>
          <a:xfrm>
            <a:off x="5009511" y="3965659"/>
            <a:ext cx="4195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/>
              <a:t>197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9D2CBC-1174-C241-A201-CACBEB7D7AFC}"/>
              </a:ext>
            </a:extLst>
          </p:cNvPr>
          <p:cNvSpPr txBox="1"/>
          <p:nvPr/>
        </p:nvSpPr>
        <p:spPr>
          <a:xfrm>
            <a:off x="3272928" y="3767824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345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62B8598-D587-D844-8711-3E4A53291120}"/>
              </a:ext>
            </a:extLst>
          </p:cNvPr>
          <p:cNvSpPr txBox="1"/>
          <p:nvPr/>
        </p:nvSpPr>
        <p:spPr>
          <a:xfrm>
            <a:off x="2907748" y="4892892"/>
            <a:ext cx="9681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Самарская</a:t>
            </a:r>
          </a:p>
        </p:txBody>
      </p:sp>
      <p:graphicFrame>
        <p:nvGraphicFramePr>
          <p:cNvPr id="128" name="Диаграмма 1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0145363"/>
              </p:ext>
            </p:extLst>
          </p:nvPr>
        </p:nvGraphicFramePr>
        <p:xfrm>
          <a:off x="17367" y="464385"/>
          <a:ext cx="3525132" cy="3196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831E2D99-D0CC-9940-9F58-017B5B41EF44}"/>
              </a:ext>
            </a:extLst>
          </p:cNvPr>
          <p:cNvSpPr txBox="1"/>
          <p:nvPr/>
        </p:nvSpPr>
        <p:spPr>
          <a:xfrm>
            <a:off x="4274108" y="2641183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CCB55C-E959-0A49-AE4B-96F8E1861234}"/>
              </a:ext>
            </a:extLst>
          </p:cNvPr>
          <p:cNvSpPr txBox="1"/>
          <p:nvPr/>
        </p:nvSpPr>
        <p:spPr>
          <a:xfrm>
            <a:off x="2917875" y="3858699"/>
            <a:ext cx="9681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Москва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B886EF-5CFE-1E4A-AE59-630696820EC2}"/>
              </a:ext>
            </a:extLst>
          </p:cNvPr>
          <p:cNvSpPr txBox="1"/>
          <p:nvPr/>
        </p:nvSpPr>
        <p:spPr>
          <a:xfrm>
            <a:off x="2873607" y="3246925"/>
            <a:ext cx="9681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Санкт-Петербург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CC0F49-3F35-0F4E-B182-60A6672BC975}"/>
              </a:ext>
            </a:extLst>
          </p:cNvPr>
          <p:cNvSpPr txBox="1"/>
          <p:nvPr/>
        </p:nvSpPr>
        <p:spPr>
          <a:xfrm>
            <a:off x="3120252" y="3767825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35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DCDE1D-42DF-2F43-B50A-F7A9A9B04C65}"/>
              </a:ext>
            </a:extLst>
          </p:cNvPr>
          <p:cNvSpPr txBox="1"/>
          <p:nvPr/>
        </p:nvSpPr>
        <p:spPr>
          <a:xfrm>
            <a:off x="3025501" y="3167211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9DF522-474B-B949-90AB-4C00FD92D50E}"/>
              </a:ext>
            </a:extLst>
          </p:cNvPr>
          <p:cNvSpPr txBox="1"/>
          <p:nvPr/>
        </p:nvSpPr>
        <p:spPr>
          <a:xfrm>
            <a:off x="3145904" y="3167210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131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55528D-607A-5841-9182-61A1501EEFDF}"/>
              </a:ext>
            </a:extLst>
          </p:cNvPr>
          <p:cNvSpPr txBox="1"/>
          <p:nvPr/>
        </p:nvSpPr>
        <p:spPr>
          <a:xfrm>
            <a:off x="2552776" y="3981689"/>
            <a:ext cx="9681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МО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9F8C97-858C-B34A-9655-26A925F87623}"/>
              </a:ext>
            </a:extLst>
          </p:cNvPr>
          <p:cNvSpPr txBox="1"/>
          <p:nvPr/>
        </p:nvSpPr>
        <p:spPr>
          <a:xfrm>
            <a:off x="2740627" y="3866077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55D91F-A9B1-0E4E-9370-F88130182424}"/>
              </a:ext>
            </a:extLst>
          </p:cNvPr>
          <p:cNvSpPr txBox="1"/>
          <p:nvPr/>
        </p:nvSpPr>
        <p:spPr>
          <a:xfrm>
            <a:off x="2870554" y="3866076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111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6374EC-D4AB-B842-B125-C8BFE0BA3CC6}"/>
              </a:ext>
            </a:extLst>
          </p:cNvPr>
          <p:cNvSpPr txBox="1"/>
          <p:nvPr/>
        </p:nvSpPr>
        <p:spPr>
          <a:xfrm>
            <a:off x="3194935" y="4608752"/>
            <a:ext cx="9681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Татарстан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6568B7-5237-6046-B7CE-900545A15C3B}"/>
              </a:ext>
            </a:extLst>
          </p:cNvPr>
          <p:cNvSpPr txBox="1"/>
          <p:nvPr/>
        </p:nvSpPr>
        <p:spPr>
          <a:xfrm>
            <a:off x="3340162" y="4528461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35A4AD-9C52-C54E-94DD-EDF4B7692F4E}"/>
              </a:ext>
            </a:extLst>
          </p:cNvPr>
          <p:cNvSpPr txBox="1"/>
          <p:nvPr/>
        </p:nvSpPr>
        <p:spPr>
          <a:xfrm>
            <a:off x="3438162" y="4528460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88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0CBBD2-73F1-8E42-B0B3-B0F0FCA888FD}"/>
              </a:ext>
            </a:extLst>
          </p:cNvPr>
          <p:cNvSpPr txBox="1"/>
          <p:nvPr/>
        </p:nvSpPr>
        <p:spPr>
          <a:xfrm>
            <a:off x="1008201" y="5171647"/>
            <a:ext cx="968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Краснодарский</a:t>
            </a:r>
          </a:p>
          <a:p>
            <a:pPr algn="ctr"/>
            <a:r>
              <a:rPr lang="ru-RU" sz="700" b="1" dirty="0"/>
              <a:t>край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25A776-5AF3-F340-978E-43DCC3C7A7AB}"/>
              </a:ext>
            </a:extLst>
          </p:cNvPr>
          <p:cNvSpPr txBox="1"/>
          <p:nvPr/>
        </p:nvSpPr>
        <p:spPr>
          <a:xfrm>
            <a:off x="1191528" y="5100881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1A6EB9-1301-D948-A644-0F5BCA2BE6B1}"/>
              </a:ext>
            </a:extLst>
          </p:cNvPr>
          <p:cNvSpPr txBox="1"/>
          <p:nvPr/>
        </p:nvSpPr>
        <p:spPr>
          <a:xfrm>
            <a:off x="1321455" y="5100880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43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338FB8-67D7-0049-B1BC-E3E272C6C8DD}"/>
              </a:ext>
            </a:extLst>
          </p:cNvPr>
          <p:cNvSpPr txBox="1"/>
          <p:nvPr/>
        </p:nvSpPr>
        <p:spPr>
          <a:xfrm>
            <a:off x="3057720" y="4298821"/>
            <a:ext cx="11564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Нижегородская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964B98-218E-DA4C-BB88-A3A11A91FA10}"/>
              </a:ext>
            </a:extLst>
          </p:cNvPr>
          <p:cNvSpPr txBox="1"/>
          <p:nvPr/>
        </p:nvSpPr>
        <p:spPr>
          <a:xfrm>
            <a:off x="3327110" y="4226997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D51A8F-FE3E-784D-AD94-B1E459728B5E}"/>
              </a:ext>
            </a:extLst>
          </p:cNvPr>
          <p:cNvSpPr txBox="1"/>
          <p:nvPr/>
        </p:nvSpPr>
        <p:spPr>
          <a:xfrm>
            <a:off x="3446279" y="4226996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62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679D95-E550-AC4C-8A6B-C970DAAACB73}"/>
              </a:ext>
            </a:extLst>
          </p:cNvPr>
          <p:cNvSpPr txBox="1"/>
          <p:nvPr/>
        </p:nvSpPr>
        <p:spPr>
          <a:xfrm>
            <a:off x="3810916" y="4325694"/>
            <a:ext cx="11564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Пермский край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719344-709D-364A-877A-FB705249D1AF}"/>
              </a:ext>
            </a:extLst>
          </p:cNvPr>
          <p:cNvSpPr txBox="1"/>
          <p:nvPr/>
        </p:nvSpPr>
        <p:spPr>
          <a:xfrm>
            <a:off x="4042206" y="4253870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5E2DC3-2A05-1940-88D1-52E163B64062}"/>
              </a:ext>
            </a:extLst>
          </p:cNvPr>
          <p:cNvSpPr txBox="1"/>
          <p:nvPr/>
        </p:nvSpPr>
        <p:spPr>
          <a:xfrm>
            <a:off x="4144253" y="4253869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29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01F1F1B-D1A1-5048-A7E3-6F17EA82DC21}"/>
              </a:ext>
            </a:extLst>
          </p:cNvPr>
          <p:cNvSpPr txBox="1"/>
          <p:nvPr/>
        </p:nvSpPr>
        <p:spPr>
          <a:xfrm>
            <a:off x="3117523" y="4812776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415D26-ABC9-8A44-B81B-ECA6C7B9E016}"/>
              </a:ext>
            </a:extLst>
          </p:cNvPr>
          <p:cNvSpPr txBox="1"/>
          <p:nvPr/>
        </p:nvSpPr>
        <p:spPr>
          <a:xfrm>
            <a:off x="3242518" y="4812775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42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E011311-8E38-9140-9AB9-DA50EA358497}"/>
              </a:ext>
            </a:extLst>
          </p:cNvPr>
          <p:cNvSpPr txBox="1"/>
          <p:nvPr/>
        </p:nvSpPr>
        <p:spPr>
          <a:xfrm>
            <a:off x="3959118" y="2720898"/>
            <a:ext cx="9681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Мурманская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585AE25-7516-D64F-AC15-70293F4F5D64}"/>
              </a:ext>
            </a:extLst>
          </p:cNvPr>
          <p:cNvSpPr txBox="1"/>
          <p:nvPr/>
        </p:nvSpPr>
        <p:spPr>
          <a:xfrm>
            <a:off x="4187212" y="2641184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6531222-C2C4-D34D-9923-855AF0492625}"/>
              </a:ext>
            </a:extLst>
          </p:cNvPr>
          <p:cNvSpPr txBox="1"/>
          <p:nvPr/>
        </p:nvSpPr>
        <p:spPr>
          <a:xfrm>
            <a:off x="4791982" y="4865638"/>
            <a:ext cx="9681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Курганская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3657DA7-45DE-4944-AA83-3B5A21FFA07C}"/>
              </a:ext>
            </a:extLst>
          </p:cNvPr>
          <p:cNvSpPr txBox="1"/>
          <p:nvPr/>
        </p:nvSpPr>
        <p:spPr>
          <a:xfrm>
            <a:off x="4937209" y="4803339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6052C94-D415-1447-881C-6D4ED96A4764}"/>
              </a:ext>
            </a:extLst>
          </p:cNvPr>
          <p:cNvSpPr txBox="1"/>
          <p:nvPr/>
        </p:nvSpPr>
        <p:spPr>
          <a:xfrm>
            <a:off x="5062204" y="4803338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16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0C8BD96-7519-6048-809D-0D1DE0BA60B0}"/>
              </a:ext>
            </a:extLst>
          </p:cNvPr>
          <p:cNvSpPr txBox="1"/>
          <p:nvPr/>
        </p:nvSpPr>
        <p:spPr>
          <a:xfrm>
            <a:off x="7260999" y="1642168"/>
            <a:ext cx="9681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ПРОЧИЕ</a:t>
            </a:r>
          </a:p>
          <a:p>
            <a:pPr algn="ctr"/>
            <a:r>
              <a:rPr lang="ru-RU" sz="700" b="1" dirty="0"/>
              <a:t>РЕГИОНЫ</a:t>
            </a:r>
          </a:p>
          <a:p>
            <a:pPr algn="ctr"/>
            <a:r>
              <a:rPr lang="ru-RU" sz="700" b="1" dirty="0"/>
              <a:t>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F3173A-ABC2-0242-8C6C-C6B9D07C2577}"/>
              </a:ext>
            </a:extLst>
          </p:cNvPr>
          <p:cNvSpPr txBox="1"/>
          <p:nvPr/>
        </p:nvSpPr>
        <p:spPr>
          <a:xfrm>
            <a:off x="7412893" y="1495779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382D21-5425-0B40-9207-3971A7A760E1}"/>
              </a:ext>
            </a:extLst>
          </p:cNvPr>
          <p:cNvSpPr txBox="1"/>
          <p:nvPr/>
        </p:nvSpPr>
        <p:spPr>
          <a:xfrm>
            <a:off x="7580921" y="1495778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662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253AFB-011F-854B-BAB2-BD9DD2CB0E33}"/>
              </a:ext>
            </a:extLst>
          </p:cNvPr>
          <p:cNvSpPr txBox="1"/>
          <p:nvPr/>
        </p:nvSpPr>
        <p:spPr>
          <a:xfrm>
            <a:off x="1226918" y="3683434"/>
            <a:ext cx="1357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/>
              <a:t>ЦЕНТРАЛЬНЫЙ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DF0A964-A56D-9A4A-A62E-D9D57F0C5756}"/>
              </a:ext>
            </a:extLst>
          </p:cNvPr>
          <p:cNvSpPr txBox="1"/>
          <p:nvPr/>
        </p:nvSpPr>
        <p:spPr>
          <a:xfrm>
            <a:off x="1559817" y="3590620"/>
            <a:ext cx="4195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>
                <a:solidFill>
                  <a:srgbClr val="F6723D"/>
                </a:solidFill>
              </a:rPr>
              <a:t>46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1DB3D85-968D-C141-A202-497210CD9576}"/>
              </a:ext>
            </a:extLst>
          </p:cNvPr>
          <p:cNvSpPr txBox="1"/>
          <p:nvPr/>
        </p:nvSpPr>
        <p:spPr>
          <a:xfrm>
            <a:off x="1729413" y="3590619"/>
            <a:ext cx="4195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/>
              <a:t>648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2A92B4F-607D-6846-B5A0-8332F2354139}"/>
              </a:ext>
            </a:extLst>
          </p:cNvPr>
          <p:cNvSpPr txBox="1"/>
          <p:nvPr/>
        </p:nvSpPr>
        <p:spPr>
          <a:xfrm>
            <a:off x="3719124" y="3691855"/>
            <a:ext cx="1357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/>
              <a:t>СЕВЕРО-ЗАПАДНЫЙ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A87C823-9AF8-554B-A137-CBE2F8B73E86}"/>
              </a:ext>
            </a:extLst>
          </p:cNvPr>
          <p:cNvSpPr txBox="1"/>
          <p:nvPr/>
        </p:nvSpPr>
        <p:spPr>
          <a:xfrm>
            <a:off x="4032973" y="3577525"/>
            <a:ext cx="4195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>
                <a:solidFill>
                  <a:srgbClr val="F6723D"/>
                </a:solidFill>
              </a:rPr>
              <a:t>12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51DC9BD-B7EB-EE4B-AD2F-91CD1CB7985A}"/>
              </a:ext>
            </a:extLst>
          </p:cNvPr>
          <p:cNvSpPr txBox="1"/>
          <p:nvPr/>
        </p:nvSpPr>
        <p:spPr>
          <a:xfrm>
            <a:off x="4198870" y="3577524"/>
            <a:ext cx="4195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/>
              <a:t>199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2B4630A-EAD9-6E40-AE4F-D6175C1E7EA6}"/>
              </a:ext>
            </a:extLst>
          </p:cNvPr>
          <p:cNvSpPr txBox="1"/>
          <p:nvPr/>
        </p:nvSpPr>
        <p:spPr>
          <a:xfrm>
            <a:off x="1851883" y="4958515"/>
            <a:ext cx="1357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/>
              <a:t>ЮЖНЫЙ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B711DDA-63CB-6A4D-ACDF-4D2EC2E527DE}"/>
              </a:ext>
            </a:extLst>
          </p:cNvPr>
          <p:cNvSpPr txBox="1"/>
          <p:nvPr/>
        </p:nvSpPr>
        <p:spPr>
          <a:xfrm>
            <a:off x="2276672" y="4846651"/>
            <a:ext cx="4195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>
                <a:solidFill>
                  <a:srgbClr val="F6723D"/>
                </a:solidFill>
              </a:rPr>
              <a:t>8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AB893A-62FE-3A4C-BA22-86DDF0F65AFC}"/>
              </a:ext>
            </a:extLst>
          </p:cNvPr>
          <p:cNvSpPr txBox="1"/>
          <p:nvPr/>
        </p:nvSpPr>
        <p:spPr>
          <a:xfrm>
            <a:off x="2385419" y="4846650"/>
            <a:ext cx="4195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/>
              <a:t>98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D059950-6CC6-F04C-A804-5EB5C501BE6B}"/>
              </a:ext>
            </a:extLst>
          </p:cNvPr>
          <p:cNvSpPr txBox="1"/>
          <p:nvPr/>
        </p:nvSpPr>
        <p:spPr>
          <a:xfrm>
            <a:off x="3401646" y="5670051"/>
            <a:ext cx="1357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/>
              <a:t>ПРИВОЛЖСКИЙ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1228F0C-D431-1F44-862C-A3D9264A94E3}"/>
              </a:ext>
            </a:extLst>
          </p:cNvPr>
          <p:cNvSpPr txBox="1"/>
          <p:nvPr/>
        </p:nvSpPr>
        <p:spPr>
          <a:xfrm>
            <a:off x="3777577" y="5577237"/>
            <a:ext cx="4195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>
                <a:solidFill>
                  <a:srgbClr val="F6723D"/>
                </a:solidFill>
              </a:rPr>
              <a:t>15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0AC8ED7-AA88-C74A-8D76-0C6206BA4BAF}"/>
              </a:ext>
            </a:extLst>
          </p:cNvPr>
          <p:cNvSpPr txBox="1"/>
          <p:nvPr/>
        </p:nvSpPr>
        <p:spPr>
          <a:xfrm>
            <a:off x="3951766" y="5577236"/>
            <a:ext cx="4195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/>
              <a:t>444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47F246A-66DB-BA43-AF21-AE79BC8E21FA}"/>
              </a:ext>
            </a:extLst>
          </p:cNvPr>
          <p:cNvSpPr txBox="1"/>
          <p:nvPr/>
        </p:nvSpPr>
        <p:spPr>
          <a:xfrm>
            <a:off x="4511948" y="4058474"/>
            <a:ext cx="1357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/>
              <a:t>УРАЛЬСКИЙ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1FE8CDD-8407-B74B-864E-E900077F5E42}"/>
              </a:ext>
            </a:extLst>
          </p:cNvPr>
          <p:cNvSpPr txBox="1"/>
          <p:nvPr/>
        </p:nvSpPr>
        <p:spPr>
          <a:xfrm>
            <a:off x="4859304" y="3965660"/>
            <a:ext cx="4195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>
                <a:solidFill>
                  <a:srgbClr val="F6723D"/>
                </a:solidFill>
              </a:rPr>
              <a:t>5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25C5A87-1F77-D042-AAC7-35F81DF9E656}"/>
              </a:ext>
            </a:extLst>
          </p:cNvPr>
          <p:cNvSpPr txBox="1"/>
          <p:nvPr/>
        </p:nvSpPr>
        <p:spPr>
          <a:xfrm>
            <a:off x="5575898" y="4456118"/>
            <a:ext cx="1357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/>
              <a:t>СИБИРСКИЙ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7900423-5E6E-464B-820E-C9FEAC66AAF9}"/>
              </a:ext>
            </a:extLst>
          </p:cNvPr>
          <p:cNvSpPr txBox="1"/>
          <p:nvPr/>
        </p:nvSpPr>
        <p:spPr>
          <a:xfrm>
            <a:off x="5932779" y="4363304"/>
            <a:ext cx="4195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>
                <a:solidFill>
                  <a:srgbClr val="F6723D"/>
                </a:solidFill>
              </a:rPr>
              <a:t>4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E9EF002-B6B7-7B4B-8A10-79F75400403C}"/>
              </a:ext>
            </a:extLst>
          </p:cNvPr>
          <p:cNvSpPr txBox="1"/>
          <p:nvPr/>
        </p:nvSpPr>
        <p:spPr>
          <a:xfrm>
            <a:off x="6073461" y="4363303"/>
            <a:ext cx="4195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/>
              <a:t>201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416AA2D-923B-7243-9FDC-B5B95CAF9CE2}"/>
              </a:ext>
            </a:extLst>
          </p:cNvPr>
          <p:cNvSpPr txBox="1"/>
          <p:nvPr/>
        </p:nvSpPr>
        <p:spPr>
          <a:xfrm>
            <a:off x="7745093" y="3867125"/>
            <a:ext cx="16028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/>
              <a:t>ДАЛЬНЕВОСТОЧНЫЙ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B4015A0-6F78-D548-AC8C-86A7B4EF5ED3}"/>
              </a:ext>
            </a:extLst>
          </p:cNvPr>
          <p:cNvSpPr txBox="1"/>
          <p:nvPr/>
        </p:nvSpPr>
        <p:spPr>
          <a:xfrm>
            <a:off x="8264333" y="3773952"/>
            <a:ext cx="4195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>
                <a:solidFill>
                  <a:srgbClr val="F6723D"/>
                </a:solidFill>
              </a:rPr>
              <a:t>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94C41A2-0224-1747-A3E3-F7287305AC29}"/>
              </a:ext>
            </a:extLst>
          </p:cNvPr>
          <p:cNvSpPr txBox="1"/>
          <p:nvPr/>
        </p:nvSpPr>
        <p:spPr>
          <a:xfrm>
            <a:off x="8395490" y="3773951"/>
            <a:ext cx="4195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/>
              <a:t>70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2678C2B-104D-D040-B5E8-7F1E8661E34F}"/>
              </a:ext>
            </a:extLst>
          </p:cNvPr>
          <p:cNvSpPr txBox="1"/>
          <p:nvPr/>
        </p:nvSpPr>
        <p:spPr>
          <a:xfrm>
            <a:off x="712570" y="4307365"/>
            <a:ext cx="1357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/>
              <a:t>КРЫМСКИЙ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70AAC8F-24AE-8C40-B2EE-3AD0A6FD9D6F}"/>
              </a:ext>
            </a:extLst>
          </p:cNvPr>
          <p:cNvSpPr txBox="1"/>
          <p:nvPr/>
        </p:nvSpPr>
        <p:spPr>
          <a:xfrm>
            <a:off x="1192807" y="4215619"/>
            <a:ext cx="4195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>
                <a:solidFill>
                  <a:srgbClr val="F6723D"/>
                </a:solidFill>
              </a:rPr>
              <a:t>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91ECFA6-54A5-194A-B429-77BAE58B1578}"/>
              </a:ext>
            </a:extLst>
          </p:cNvPr>
          <p:cNvSpPr txBox="1"/>
          <p:nvPr/>
        </p:nvSpPr>
        <p:spPr>
          <a:xfrm>
            <a:off x="1284631" y="4215618"/>
            <a:ext cx="4195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/>
              <a:t>0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FD2BA88-B746-FC41-9857-4CBA162796A0}"/>
              </a:ext>
            </a:extLst>
          </p:cNvPr>
          <p:cNvSpPr txBox="1"/>
          <p:nvPr/>
        </p:nvSpPr>
        <p:spPr>
          <a:xfrm>
            <a:off x="11061497" y="285583"/>
            <a:ext cx="73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00" b="1" dirty="0">
                <a:solidFill>
                  <a:srgbClr val="F6723D"/>
                </a:solidFill>
              </a:rPr>
              <a:t>_______</a:t>
            </a:r>
          </a:p>
          <a:p>
            <a:pPr algn="ctr"/>
            <a:r>
              <a:rPr lang="ru-RU" sz="900" b="1" dirty="0"/>
              <a:t>ПРОЧИЕ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0C6462-026D-FF4C-B5A6-0BDA58D3852C}"/>
              </a:ext>
            </a:extLst>
          </p:cNvPr>
          <p:cNvSpPr txBox="1"/>
          <p:nvPr/>
        </p:nvSpPr>
        <p:spPr>
          <a:xfrm>
            <a:off x="628650" y="246078"/>
            <a:ext cx="63912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b="1" dirty="0"/>
              <a:t>География клиентов (по месту регистрации в ИФНС) за март 2021г.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A43BF20-E48C-7940-96D6-25B83EB1E5A0}"/>
              </a:ext>
            </a:extLst>
          </p:cNvPr>
          <p:cNvSpPr txBox="1"/>
          <p:nvPr/>
        </p:nvSpPr>
        <p:spPr>
          <a:xfrm>
            <a:off x="8087524" y="6147956"/>
            <a:ext cx="280928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800" dirty="0"/>
              <a:t>Регион присутствия ____ достаточно широкий, но основная доля сделок приходится на </a:t>
            </a:r>
            <a:r>
              <a:rPr lang="ru-RU" sz="800" b="1" dirty="0"/>
              <a:t>Центральный</a:t>
            </a:r>
            <a:r>
              <a:rPr lang="ru-RU" sz="800" dirty="0"/>
              <a:t> и </a:t>
            </a:r>
            <a:r>
              <a:rPr lang="ru-RU" sz="800" b="1" dirty="0"/>
              <a:t>Приволжский </a:t>
            </a:r>
            <a:r>
              <a:rPr lang="ru-RU" sz="800" dirty="0"/>
              <a:t> федеральные округи</a:t>
            </a:r>
            <a:endParaRPr lang="ru-RU" sz="800" b="1" dirty="0"/>
          </a:p>
        </p:txBody>
      </p:sp>
      <p:pic>
        <p:nvPicPr>
          <p:cNvPr id="133" name="Рисунок 132" descr="Информация">
            <a:extLst>
              <a:ext uri="{FF2B5EF4-FFF2-40B4-BE49-F238E27FC236}">
                <a16:creationId xmlns:a16="http://schemas.microsoft.com/office/drawing/2014/main" id="{337C59CC-EF3C-0541-836E-372C0FF7F7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8424" y="6100127"/>
            <a:ext cx="603487" cy="603487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9092E7C-C4BF-6443-83C6-41786AE9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Источник ФЕДРЕСУРС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ECDD9DD-9CE6-4E41-B890-DA7451E6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FB2B2-7384-460F-8E26-4D9DE32C4A25}" type="slidenum">
              <a:rPr lang="ru-RU" smtClean="0"/>
              <a:t>5</a:t>
            </a:fld>
            <a:endParaRPr lang="ru-RU" dirty="0"/>
          </a:p>
        </p:txBody>
      </p:sp>
      <p:graphicFrame>
        <p:nvGraphicFramePr>
          <p:cNvPr id="129" name="Диаграмма 1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7491199"/>
              </p:ext>
            </p:extLst>
          </p:nvPr>
        </p:nvGraphicFramePr>
        <p:xfrm>
          <a:off x="3214513" y="463616"/>
          <a:ext cx="3507859" cy="1525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1" name="TextBox 140">
            <a:extLst>
              <a:ext uri="{FF2B5EF4-FFF2-40B4-BE49-F238E27FC236}">
                <a16:creationId xmlns:a16="http://schemas.microsoft.com/office/drawing/2014/main" id="{571A6466-9ECA-D04F-8F5C-0268CAEB0CED}"/>
              </a:ext>
            </a:extLst>
          </p:cNvPr>
          <p:cNvSpPr txBox="1"/>
          <p:nvPr/>
        </p:nvSpPr>
        <p:spPr>
          <a:xfrm>
            <a:off x="3525455" y="5128577"/>
            <a:ext cx="9681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Башкортостан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6218CD6-567E-1E48-A7D5-3A1544BC92D9}"/>
              </a:ext>
            </a:extLst>
          </p:cNvPr>
          <p:cNvSpPr txBox="1"/>
          <p:nvPr/>
        </p:nvSpPr>
        <p:spPr>
          <a:xfrm>
            <a:off x="3707840" y="5064277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4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ECA0ADC-EB7A-214B-A725-93F6A0BB559C}"/>
              </a:ext>
            </a:extLst>
          </p:cNvPr>
          <p:cNvSpPr txBox="1"/>
          <p:nvPr/>
        </p:nvSpPr>
        <p:spPr>
          <a:xfrm>
            <a:off x="3810947" y="5064276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37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6531222-C2C4-D34D-9923-855AF0492625}"/>
              </a:ext>
            </a:extLst>
          </p:cNvPr>
          <p:cNvSpPr txBox="1"/>
          <p:nvPr/>
        </p:nvSpPr>
        <p:spPr>
          <a:xfrm>
            <a:off x="4268538" y="4805059"/>
            <a:ext cx="9681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Тюменская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3657DA7-45DE-4944-AA83-3B5A21FFA07C}"/>
              </a:ext>
            </a:extLst>
          </p:cNvPr>
          <p:cNvSpPr txBox="1"/>
          <p:nvPr/>
        </p:nvSpPr>
        <p:spPr>
          <a:xfrm>
            <a:off x="4413765" y="4742760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1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6052C94-D415-1447-881C-6D4ED96A4764}"/>
              </a:ext>
            </a:extLst>
          </p:cNvPr>
          <p:cNvSpPr txBox="1"/>
          <p:nvPr/>
        </p:nvSpPr>
        <p:spPr>
          <a:xfrm>
            <a:off x="4538760" y="4742759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12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155528D-607A-5841-9182-61A1501EEFDF}"/>
              </a:ext>
            </a:extLst>
          </p:cNvPr>
          <p:cNvSpPr txBox="1"/>
          <p:nvPr/>
        </p:nvSpPr>
        <p:spPr>
          <a:xfrm>
            <a:off x="2266531" y="3761141"/>
            <a:ext cx="9681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Тверская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A9F8C97-858C-B34A-9655-26A925F87623}"/>
              </a:ext>
            </a:extLst>
          </p:cNvPr>
          <p:cNvSpPr txBox="1"/>
          <p:nvPr/>
        </p:nvSpPr>
        <p:spPr>
          <a:xfrm>
            <a:off x="2454382" y="3683629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1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B55D91F-A9B1-0E4E-9370-F88130182424}"/>
              </a:ext>
            </a:extLst>
          </p:cNvPr>
          <p:cNvSpPr txBox="1"/>
          <p:nvPr/>
        </p:nvSpPr>
        <p:spPr>
          <a:xfrm>
            <a:off x="2546409" y="3683628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14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60DD557-4B0A-B04A-BCF3-1C7F01FA15E8}"/>
              </a:ext>
            </a:extLst>
          </p:cNvPr>
          <p:cNvSpPr txBox="1"/>
          <p:nvPr/>
        </p:nvSpPr>
        <p:spPr>
          <a:xfrm>
            <a:off x="2535410" y="4474547"/>
            <a:ext cx="9681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Мордовия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D80F8B9-952B-2943-9757-32FF36D4864A}"/>
              </a:ext>
            </a:extLst>
          </p:cNvPr>
          <p:cNvSpPr txBox="1"/>
          <p:nvPr/>
        </p:nvSpPr>
        <p:spPr>
          <a:xfrm>
            <a:off x="2761769" y="4402723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2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5992738-B163-5645-94C8-7930C365C9F4}"/>
              </a:ext>
            </a:extLst>
          </p:cNvPr>
          <p:cNvSpPr txBox="1"/>
          <p:nvPr/>
        </p:nvSpPr>
        <p:spPr>
          <a:xfrm>
            <a:off x="2849897" y="4402722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8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155528D-607A-5841-9182-61A1501EEFDF}"/>
              </a:ext>
            </a:extLst>
          </p:cNvPr>
          <p:cNvSpPr txBox="1"/>
          <p:nvPr/>
        </p:nvSpPr>
        <p:spPr>
          <a:xfrm>
            <a:off x="3189453" y="3626497"/>
            <a:ext cx="9681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Вологодская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DA9F8C97-858C-B34A-9655-26A925F87623}"/>
              </a:ext>
            </a:extLst>
          </p:cNvPr>
          <p:cNvSpPr txBox="1"/>
          <p:nvPr/>
        </p:nvSpPr>
        <p:spPr>
          <a:xfrm>
            <a:off x="3377304" y="3548985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1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B55D91F-A9B1-0E4E-9370-F88130182424}"/>
              </a:ext>
            </a:extLst>
          </p:cNvPr>
          <p:cNvSpPr txBox="1"/>
          <p:nvPr/>
        </p:nvSpPr>
        <p:spPr>
          <a:xfrm>
            <a:off x="3478856" y="3548984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13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155528D-607A-5841-9182-61A1501EEFDF}"/>
              </a:ext>
            </a:extLst>
          </p:cNvPr>
          <p:cNvSpPr txBox="1"/>
          <p:nvPr/>
        </p:nvSpPr>
        <p:spPr>
          <a:xfrm>
            <a:off x="2561721" y="3589685"/>
            <a:ext cx="9681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Владимирская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A9F8C97-858C-B34A-9655-26A925F87623}"/>
              </a:ext>
            </a:extLst>
          </p:cNvPr>
          <p:cNvSpPr txBox="1"/>
          <p:nvPr/>
        </p:nvSpPr>
        <p:spPr>
          <a:xfrm>
            <a:off x="2749572" y="3512173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1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B55D91F-A9B1-0E4E-9370-F88130182424}"/>
              </a:ext>
            </a:extLst>
          </p:cNvPr>
          <p:cNvSpPr txBox="1"/>
          <p:nvPr/>
        </p:nvSpPr>
        <p:spPr>
          <a:xfrm>
            <a:off x="2850924" y="3512172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3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831E2D99-D0CC-9940-9F58-017B5B41EF44}"/>
              </a:ext>
            </a:extLst>
          </p:cNvPr>
          <p:cNvSpPr txBox="1"/>
          <p:nvPr/>
        </p:nvSpPr>
        <p:spPr>
          <a:xfrm>
            <a:off x="2245234" y="4012581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14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E011311-8E38-9140-9AB9-DA50EA358497}"/>
              </a:ext>
            </a:extLst>
          </p:cNvPr>
          <p:cNvSpPr txBox="1"/>
          <p:nvPr/>
        </p:nvSpPr>
        <p:spPr>
          <a:xfrm>
            <a:off x="1968344" y="4092296"/>
            <a:ext cx="9681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Белгородская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585AE25-7516-D64F-AC15-70293F4F5D64}"/>
              </a:ext>
            </a:extLst>
          </p:cNvPr>
          <p:cNvSpPr txBox="1"/>
          <p:nvPr/>
        </p:nvSpPr>
        <p:spPr>
          <a:xfrm>
            <a:off x="2139288" y="4012582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D059950-6CC6-F04C-A804-5EB5C501BE6B}"/>
              </a:ext>
            </a:extLst>
          </p:cNvPr>
          <p:cNvSpPr txBox="1"/>
          <p:nvPr/>
        </p:nvSpPr>
        <p:spPr>
          <a:xfrm>
            <a:off x="1340547" y="6128366"/>
            <a:ext cx="1357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/>
              <a:t>СЕВЕРО-КАВКАЗСКИЙ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1228F0C-D431-1F44-862C-A3D9264A94E3}"/>
              </a:ext>
            </a:extLst>
          </p:cNvPr>
          <p:cNvSpPr txBox="1"/>
          <p:nvPr/>
        </p:nvSpPr>
        <p:spPr>
          <a:xfrm>
            <a:off x="1716478" y="6035552"/>
            <a:ext cx="4195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>
                <a:solidFill>
                  <a:srgbClr val="F6723D"/>
                </a:solidFill>
              </a:rPr>
              <a:t>4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40AC8ED7-AA88-C74A-8D76-0C6206BA4BAF}"/>
              </a:ext>
            </a:extLst>
          </p:cNvPr>
          <p:cNvSpPr txBox="1"/>
          <p:nvPr/>
        </p:nvSpPr>
        <p:spPr>
          <a:xfrm>
            <a:off x="1833517" y="6035551"/>
            <a:ext cx="4195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/>
              <a:t>47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D251A55-F7E2-8C45-AA67-3CE0D067C1AD}"/>
              </a:ext>
            </a:extLst>
          </p:cNvPr>
          <p:cNvSpPr txBox="1"/>
          <p:nvPr/>
        </p:nvSpPr>
        <p:spPr>
          <a:xfrm>
            <a:off x="3963613" y="4989677"/>
            <a:ext cx="9681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Челябинская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2C7578E-EA67-4E42-9DD7-48635B2F9754}"/>
              </a:ext>
            </a:extLst>
          </p:cNvPr>
          <p:cNvSpPr txBox="1"/>
          <p:nvPr/>
        </p:nvSpPr>
        <p:spPr>
          <a:xfrm>
            <a:off x="4108840" y="4927378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2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2ED9A9D-F55F-EF48-9846-69E410A08487}"/>
              </a:ext>
            </a:extLst>
          </p:cNvPr>
          <p:cNvSpPr txBox="1"/>
          <p:nvPr/>
        </p:nvSpPr>
        <p:spPr>
          <a:xfrm>
            <a:off x="4233835" y="4927377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77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41A6BCC-46C7-5E45-8E72-BCCC8183D803}"/>
              </a:ext>
            </a:extLst>
          </p:cNvPr>
          <p:cNvSpPr txBox="1"/>
          <p:nvPr/>
        </p:nvSpPr>
        <p:spPr>
          <a:xfrm>
            <a:off x="1911144" y="5431683"/>
            <a:ext cx="9681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Ставропольский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8997023-DF8A-2C4C-BE40-CBFE58ABA0ED}"/>
              </a:ext>
            </a:extLst>
          </p:cNvPr>
          <p:cNvSpPr txBox="1"/>
          <p:nvPr/>
        </p:nvSpPr>
        <p:spPr>
          <a:xfrm>
            <a:off x="2056371" y="5369384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2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DA131209-68E7-F24F-B1D1-155B6A918A7A}"/>
              </a:ext>
            </a:extLst>
          </p:cNvPr>
          <p:cNvSpPr txBox="1"/>
          <p:nvPr/>
        </p:nvSpPr>
        <p:spPr>
          <a:xfrm>
            <a:off x="2181366" y="5369383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39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8ACBFD7C-C737-414D-8B1D-11CB0B014AA2}"/>
              </a:ext>
            </a:extLst>
          </p:cNvPr>
          <p:cNvSpPr txBox="1"/>
          <p:nvPr/>
        </p:nvSpPr>
        <p:spPr>
          <a:xfrm>
            <a:off x="5363702" y="5179898"/>
            <a:ext cx="9681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Новосибирская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49BE5AB-818B-B945-A36D-7F6F605307AE}"/>
              </a:ext>
            </a:extLst>
          </p:cNvPr>
          <p:cNvSpPr txBox="1"/>
          <p:nvPr/>
        </p:nvSpPr>
        <p:spPr>
          <a:xfrm>
            <a:off x="5508929" y="5117599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1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C569E1-E25D-A24E-A61A-E8B385629EED}"/>
              </a:ext>
            </a:extLst>
          </p:cNvPr>
          <p:cNvSpPr txBox="1"/>
          <p:nvPr/>
        </p:nvSpPr>
        <p:spPr>
          <a:xfrm>
            <a:off x="5614674" y="5117598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54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25569B4-E953-AD4D-A283-3CB33699012E}"/>
              </a:ext>
            </a:extLst>
          </p:cNvPr>
          <p:cNvSpPr txBox="1"/>
          <p:nvPr/>
        </p:nvSpPr>
        <p:spPr>
          <a:xfrm>
            <a:off x="3917714" y="3969866"/>
            <a:ext cx="11564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Липецкая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B8DFB09-EAA9-654D-AAF3-3A3DF56109BE}"/>
              </a:ext>
            </a:extLst>
          </p:cNvPr>
          <p:cNvSpPr txBox="1"/>
          <p:nvPr/>
        </p:nvSpPr>
        <p:spPr>
          <a:xfrm>
            <a:off x="4225204" y="3898042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1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A1435266-D731-E042-AF8D-35CF09F27D5F}"/>
              </a:ext>
            </a:extLst>
          </p:cNvPr>
          <p:cNvSpPr txBox="1"/>
          <p:nvPr/>
        </p:nvSpPr>
        <p:spPr>
          <a:xfrm>
            <a:off x="4350538" y="3898041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9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A115E0C3-3264-B74C-981D-C60173682A60}"/>
              </a:ext>
            </a:extLst>
          </p:cNvPr>
          <p:cNvSpPr txBox="1"/>
          <p:nvPr/>
        </p:nvSpPr>
        <p:spPr>
          <a:xfrm>
            <a:off x="2752074" y="3420337"/>
            <a:ext cx="11564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Ленинградская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F66F104-08C7-0A43-85C0-C09D8776FCB2}"/>
              </a:ext>
            </a:extLst>
          </p:cNvPr>
          <p:cNvSpPr txBox="1"/>
          <p:nvPr/>
        </p:nvSpPr>
        <p:spPr>
          <a:xfrm>
            <a:off x="3059564" y="3348513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A88F1F6B-8448-D54F-961A-ACEF26EB5958}"/>
              </a:ext>
            </a:extLst>
          </p:cNvPr>
          <p:cNvSpPr txBox="1"/>
          <p:nvPr/>
        </p:nvSpPr>
        <p:spPr>
          <a:xfrm>
            <a:off x="3184898" y="3348512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23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BEB984A8-244B-E248-A7F7-9F0765BD68BC}"/>
              </a:ext>
            </a:extLst>
          </p:cNvPr>
          <p:cNvSpPr txBox="1"/>
          <p:nvPr/>
        </p:nvSpPr>
        <p:spPr>
          <a:xfrm>
            <a:off x="7630516" y="5656304"/>
            <a:ext cx="11564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Иркутская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EE9B5969-C03A-EF42-AF24-E4A8D2A0AEA1}"/>
              </a:ext>
            </a:extLst>
          </p:cNvPr>
          <p:cNvSpPr txBox="1"/>
          <p:nvPr/>
        </p:nvSpPr>
        <p:spPr>
          <a:xfrm>
            <a:off x="7938006" y="5584480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1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595D431-5000-8642-8B7F-C3DA9210F6DA}"/>
              </a:ext>
            </a:extLst>
          </p:cNvPr>
          <p:cNvSpPr txBox="1"/>
          <p:nvPr/>
        </p:nvSpPr>
        <p:spPr>
          <a:xfrm>
            <a:off x="8044090" y="5584479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28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AFF59DB-1C6A-A14A-9FA9-DF9045DA5A5D}"/>
              </a:ext>
            </a:extLst>
          </p:cNvPr>
          <p:cNvSpPr txBox="1"/>
          <p:nvPr/>
        </p:nvSpPr>
        <p:spPr>
          <a:xfrm>
            <a:off x="1993032" y="5191223"/>
            <a:ext cx="11564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Волгоградская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6DF9CBF-1DDA-164A-BC2F-9C4765AB70FD}"/>
              </a:ext>
            </a:extLst>
          </p:cNvPr>
          <p:cNvSpPr txBox="1"/>
          <p:nvPr/>
        </p:nvSpPr>
        <p:spPr>
          <a:xfrm>
            <a:off x="2300522" y="5119399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4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FA26AA36-48A1-6342-B035-A3FCD060ABD7}"/>
              </a:ext>
            </a:extLst>
          </p:cNvPr>
          <p:cNvSpPr txBox="1"/>
          <p:nvPr/>
        </p:nvSpPr>
        <p:spPr>
          <a:xfrm>
            <a:off x="2425856" y="5119398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13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B794FD32-4816-634F-9808-17A5DEDBDE8A}"/>
              </a:ext>
            </a:extLst>
          </p:cNvPr>
          <p:cNvSpPr txBox="1"/>
          <p:nvPr/>
        </p:nvSpPr>
        <p:spPr>
          <a:xfrm>
            <a:off x="2485194" y="5356499"/>
            <a:ext cx="11564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Астраханская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12FA3B6-30BC-B24E-8659-D1889FE692FE}"/>
              </a:ext>
            </a:extLst>
          </p:cNvPr>
          <p:cNvSpPr txBox="1"/>
          <p:nvPr/>
        </p:nvSpPr>
        <p:spPr>
          <a:xfrm>
            <a:off x="2792684" y="5284675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1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B8109E5-C1B2-7547-AA8E-25970AFADE17}"/>
              </a:ext>
            </a:extLst>
          </p:cNvPr>
          <p:cNvSpPr txBox="1"/>
          <p:nvPr/>
        </p:nvSpPr>
        <p:spPr>
          <a:xfrm>
            <a:off x="2889143" y="5284674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1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94BA2A4-9FC9-F648-A405-D41BE19DD0E6}"/>
              </a:ext>
            </a:extLst>
          </p:cNvPr>
          <p:cNvSpPr txBox="1"/>
          <p:nvPr/>
        </p:nvSpPr>
        <p:spPr>
          <a:xfrm>
            <a:off x="5863478" y="5842487"/>
            <a:ext cx="11564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Алтайский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ED848881-032F-0D41-ABEC-4C4C37F2501F}"/>
              </a:ext>
            </a:extLst>
          </p:cNvPr>
          <p:cNvSpPr txBox="1"/>
          <p:nvPr/>
        </p:nvSpPr>
        <p:spPr>
          <a:xfrm>
            <a:off x="6170968" y="5770663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1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ADDD472-A513-D145-9407-C0885B9F7F34}"/>
              </a:ext>
            </a:extLst>
          </p:cNvPr>
          <p:cNvSpPr txBox="1"/>
          <p:nvPr/>
        </p:nvSpPr>
        <p:spPr>
          <a:xfrm>
            <a:off x="6277052" y="5770662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19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43B0794D-238A-1B41-AFE4-A16F44086105}"/>
              </a:ext>
            </a:extLst>
          </p:cNvPr>
          <p:cNvSpPr txBox="1"/>
          <p:nvPr/>
        </p:nvSpPr>
        <p:spPr>
          <a:xfrm>
            <a:off x="1060055" y="5489299"/>
            <a:ext cx="11564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Карачаево-Черкесская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41D93B6B-8B98-8245-8C90-6FCC30BE5AAC}"/>
              </a:ext>
            </a:extLst>
          </p:cNvPr>
          <p:cNvSpPr txBox="1"/>
          <p:nvPr/>
        </p:nvSpPr>
        <p:spPr>
          <a:xfrm>
            <a:off x="1367545" y="5417475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1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1437D495-460E-B44B-8C12-F0B3051C86E7}"/>
              </a:ext>
            </a:extLst>
          </p:cNvPr>
          <p:cNvSpPr txBox="1"/>
          <p:nvPr/>
        </p:nvSpPr>
        <p:spPr>
          <a:xfrm>
            <a:off x="1492879" y="5417474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0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5CD97BD6-A21E-224A-AC2D-A70E18C1459B}"/>
              </a:ext>
            </a:extLst>
          </p:cNvPr>
          <p:cNvSpPr txBox="1"/>
          <p:nvPr/>
        </p:nvSpPr>
        <p:spPr>
          <a:xfrm>
            <a:off x="8153400" y="5540887"/>
            <a:ext cx="11564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Бурятия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8AB56CB-D71E-4C41-8176-91BE0EA77B8D}"/>
              </a:ext>
            </a:extLst>
          </p:cNvPr>
          <p:cNvSpPr txBox="1"/>
          <p:nvPr/>
        </p:nvSpPr>
        <p:spPr>
          <a:xfrm>
            <a:off x="8460890" y="5469063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E31EAF8-0E64-7F40-A0CB-61A50B8B473D}"/>
              </a:ext>
            </a:extLst>
          </p:cNvPr>
          <p:cNvSpPr txBox="1"/>
          <p:nvPr/>
        </p:nvSpPr>
        <p:spPr>
          <a:xfrm>
            <a:off x="8557349" y="5469062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5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6672A38-D5CF-D048-B6B2-74BC2B00B47D}"/>
              </a:ext>
            </a:extLst>
          </p:cNvPr>
          <p:cNvSpPr txBox="1"/>
          <p:nvPr/>
        </p:nvSpPr>
        <p:spPr>
          <a:xfrm>
            <a:off x="1278063" y="5777379"/>
            <a:ext cx="11564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Северная Осетия-Алания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9CBB262-4A94-3F49-977C-C241BD3AABEB}"/>
              </a:ext>
            </a:extLst>
          </p:cNvPr>
          <p:cNvSpPr txBox="1"/>
          <p:nvPr/>
        </p:nvSpPr>
        <p:spPr>
          <a:xfrm>
            <a:off x="1585553" y="5705555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378408C9-9E58-924B-BA8E-E0BC89C5A853}"/>
              </a:ext>
            </a:extLst>
          </p:cNvPr>
          <p:cNvSpPr txBox="1"/>
          <p:nvPr/>
        </p:nvSpPr>
        <p:spPr>
          <a:xfrm>
            <a:off x="1710887" y="5705554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6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6EBC8509-C8FB-DB4A-A14A-2A98D0A3EACF}"/>
              </a:ext>
            </a:extLst>
          </p:cNvPr>
          <p:cNvSpPr txBox="1"/>
          <p:nvPr/>
        </p:nvSpPr>
        <p:spPr>
          <a:xfrm>
            <a:off x="6256446" y="5577236"/>
            <a:ext cx="11564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/>
              <a:t>Хакасия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1B9C4A71-24A6-4C42-8B37-A07678780704}"/>
              </a:ext>
            </a:extLst>
          </p:cNvPr>
          <p:cNvSpPr txBox="1"/>
          <p:nvPr/>
        </p:nvSpPr>
        <p:spPr>
          <a:xfrm>
            <a:off x="6563936" y="5505412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b="1" dirty="0">
                <a:solidFill>
                  <a:srgbClr val="F6723D"/>
                </a:solidFill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599DC4CA-D610-D64F-9D60-E792B0BFE851}"/>
              </a:ext>
            </a:extLst>
          </p:cNvPr>
          <p:cNvSpPr txBox="1"/>
          <p:nvPr/>
        </p:nvSpPr>
        <p:spPr>
          <a:xfrm>
            <a:off x="6660395" y="5505411"/>
            <a:ext cx="419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351099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Box 130">
            <a:extLst>
              <a:ext uri="{FF2B5EF4-FFF2-40B4-BE49-F238E27FC236}">
                <a16:creationId xmlns:a16="http://schemas.microsoft.com/office/drawing/2014/main" id="{5D0C6462-026D-FF4C-B5A6-0BDA58D3852C}"/>
              </a:ext>
            </a:extLst>
          </p:cNvPr>
          <p:cNvSpPr txBox="1"/>
          <p:nvPr/>
        </p:nvSpPr>
        <p:spPr>
          <a:xfrm>
            <a:off x="628650" y="246078"/>
            <a:ext cx="63912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b="1" dirty="0"/>
              <a:t>Сегментация клиентов за март 2021г.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9092E7C-C4BF-6443-83C6-41786AE9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Источник ФЕДРЕСУРС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ECDD9DD-9CE6-4E41-B890-DA7451E6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FB2B2-7384-460F-8E26-4D9DE32C4A25}" type="slidenum">
              <a:rPr lang="ru-RU" smtClean="0"/>
              <a:t>6</a:t>
            </a:fld>
            <a:endParaRPr lang="ru-RU"/>
          </a:p>
        </p:txBody>
      </p:sp>
      <p:graphicFrame>
        <p:nvGraphicFramePr>
          <p:cNvPr id="126" name="Диаграмма 1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3498051"/>
              </p:ext>
            </p:extLst>
          </p:nvPr>
        </p:nvGraphicFramePr>
        <p:xfrm>
          <a:off x="324294" y="781190"/>
          <a:ext cx="10488085" cy="1696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0" name="TextBox 129"/>
          <p:cNvSpPr txBox="1"/>
          <p:nvPr/>
        </p:nvSpPr>
        <p:spPr>
          <a:xfrm>
            <a:off x="781049" y="2383240"/>
            <a:ext cx="39370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b="1" dirty="0"/>
              <a:t>Количество контрактов, система налогообложения, субъекты бизнеса</a:t>
            </a:r>
          </a:p>
        </p:txBody>
      </p:sp>
      <p:graphicFrame>
        <p:nvGraphicFramePr>
          <p:cNvPr id="136" name="Диаграмма 1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3763032"/>
              </p:ext>
            </p:extLst>
          </p:nvPr>
        </p:nvGraphicFramePr>
        <p:xfrm>
          <a:off x="6413514" y="2614072"/>
          <a:ext cx="3310089" cy="1586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0" name="Диаграмма 18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866527"/>
              </p:ext>
            </p:extLst>
          </p:nvPr>
        </p:nvGraphicFramePr>
        <p:xfrm>
          <a:off x="781048" y="2625943"/>
          <a:ext cx="2895885" cy="1666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B31E3F3-70C0-FF4E-A29A-61081C31783B}"/>
              </a:ext>
            </a:extLst>
          </p:cNvPr>
          <p:cNvSpPr txBox="1"/>
          <p:nvPr/>
        </p:nvSpPr>
        <p:spPr>
          <a:xfrm>
            <a:off x="781048" y="640856"/>
            <a:ext cx="39370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b="1" dirty="0"/>
              <a:t>Основной ОКВЭД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53F3FF-A467-314E-AF79-1920032B498A}"/>
              </a:ext>
            </a:extLst>
          </p:cNvPr>
          <p:cNvSpPr txBox="1"/>
          <p:nvPr/>
        </p:nvSpPr>
        <p:spPr>
          <a:xfrm>
            <a:off x="781048" y="4635303"/>
            <a:ext cx="39370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b="1" dirty="0"/>
              <a:t>Срок с даты регистрации (медиана)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1951955" y="3311398"/>
            <a:ext cx="6355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2">
                    <a:lumMod val="50000"/>
                  </a:schemeClr>
                </a:solidFill>
              </a:rPr>
              <a:t>2 000 шт.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D8F89E47-BE37-6448-A7A5-EEF108772003}"/>
              </a:ext>
            </a:extLst>
          </p:cNvPr>
          <p:cNvSpPr txBox="1"/>
          <p:nvPr/>
        </p:nvSpPr>
        <p:spPr>
          <a:xfrm>
            <a:off x="7797902" y="3279608"/>
            <a:ext cx="6355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ru-RU" sz="800" b="1" dirty="0">
                <a:solidFill>
                  <a:schemeClr val="bg2">
                    <a:lumMod val="50000"/>
                  </a:schemeClr>
                </a:solidFill>
              </a:rPr>
              <a:t>2 000 шт.</a:t>
            </a:r>
          </a:p>
        </p:txBody>
      </p:sp>
      <p:graphicFrame>
        <p:nvGraphicFramePr>
          <p:cNvPr id="19" name="Диаграмма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0524051"/>
              </p:ext>
            </p:extLst>
          </p:nvPr>
        </p:nvGraphicFramePr>
        <p:xfrm>
          <a:off x="3661770" y="2602028"/>
          <a:ext cx="2475807" cy="1653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4576711" y="3289035"/>
            <a:ext cx="6355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2">
                    <a:lumMod val="50000"/>
                  </a:schemeClr>
                </a:solidFill>
              </a:rPr>
              <a:t>1 600 шт.</a:t>
            </a:r>
          </a:p>
        </p:txBody>
      </p:sp>
      <p:graphicFrame>
        <p:nvGraphicFramePr>
          <p:cNvPr id="21" name="Диаграмма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9327331"/>
              </p:ext>
            </p:extLst>
          </p:nvPr>
        </p:nvGraphicFramePr>
        <p:xfrm>
          <a:off x="9296115" y="2602028"/>
          <a:ext cx="2895885" cy="1578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2" name="TextBox 16">
            <a:extLst>
              <a:ext uri="{FF2B5EF4-FFF2-40B4-BE49-F238E27FC236}">
                <a16:creationId xmlns:a16="http://schemas.microsoft.com/office/drawing/2014/main" id="{D8F89E47-BE37-6448-A7A5-EEF108772003}"/>
              </a:ext>
            </a:extLst>
          </p:cNvPr>
          <p:cNvSpPr txBox="1"/>
          <p:nvPr/>
        </p:nvSpPr>
        <p:spPr>
          <a:xfrm>
            <a:off x="10467729" y="3275502"/>
            <a:ext cx="6355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ru-RU" sz="800" b="1" dirty="0">
                <a:solidFill>
                  <a:schemeClr val="bg2">
                    <a:lumMod val="50000"/>
                  </a:schemeClr>
                </a:solidFill>
              </a:rPr>
              <a:t>2 000 шт.</a:t>
            </a: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D8F89E47-BE37-6448-A7A5-EEF108772003}"/>
              </a:ext>
            </a:extLst>
          </p:cNvPr>
          <p:cNvSpPr txBox="1"/>
          <p:nvPr/>
        </p:nvSpPr>
        <p:spPr>
          <a:xfrm>
            <a:off x="9358891" y="1909854"/>
            <a:ext cx="2770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dirty="0">
                <a:solidFill>
                  <a:schemeClr val="bg2">
                    <a:lumMod val="50000"/>
                  </a:schemeClr>
                </a:solidFill>
              </a:rPr>
              <a:t>MICRO </a:t>
            </a:r>
            <a:r>
              <a:rPr lang="ru-RU" sz="800" b="1" dirty="0">
                <a:solidFill>
                  <a:schemeClr val="bg2">
                    <a:lumMod val="50000"/>
                  </a:schemeClr>
                </a:solidFill>
              </a:rPr>
              <a:t>– доход 120 млн руб. в год и не более 15 чел.</a:t>
            </a:r>
          </a:p>
          <a:p>
            <a:r>
              <a:rPr lang="en-US" sz="800" b="1" dirty="0">
                <a:solidFill>
                  <a:schemeClr val="bg2">
                    <a:lumMod val="50000"/>
                  </a:schemeClr>
                </a:solidFill>
              </a:rPr>
              <a:t>SMAL – </a:t>
            </a:r>
            <a:r>
              <a:rPr lang="ru-RU" sz="800" b="1" dirty="0">
                <a:solidFill>
                  <a:schemeClr val="bg2">
                    <a:lumMod val="50000"/>
                  </a:schemeClr>
                </a:solidFill>
              </a:rPr>
              <a:t>доход 800 млн руб. в год и не более 100 чел.</a:t>
            </a:r>
          </a:p>
          <a:p>
            <a:r>
              <a:rPr lang="en-US" sz="800" b="1" dirty="0">
                <a:solidFill>
                  <a:schemeClr val="bg2">
                    <a:lumMod val="50000"/>
                  </a:schemeClr>
                </a:solidFill>
              </a:rPr>
              <a:t>MEDIUM</a:t>
            </a:r>
            <a:r>
              <a:rPr lang="ru-RU" sz="800" b="1" dirty="0">
                <a:solidFill>
                  <a:schemeClr val="bg2">
                    <a:lumMod val="50000"/>
                  </a:schemeClr>
                </a:solidFill>
              </a:rPr>
              <a:t> – доход 2 млрд руб. в год и не более 250 чел.</a:t>
            </a:r>
          </a:p>
        </p:txBody>
      </p:sp>
      <p:graphicFrame>
        <p:nvGraphicFramePr>
          <p:cNvPr id="25" name="Диаграмма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516080"/>
              </p:ext>
            </p:extLst>
          </p:nvPr>
        </p:nvGraphicFramePr>
        <p:xfrm>
          <a:off x="628650" y="5123690"/>
          <a:ext cx="8950569" cy="984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26" name="Соединительная линия уступом 25"/>
          <p:cNvCxnSpPr/>
          <p:nvPr/>
        </p:nvCxnSpPr>
        <p:spPr>
          <a:xfrm>
            <a:off x="957225" y="5059878"/>
            <a:ext cx="762199" cy="116885"/>
          </a:xfrm>
          <a:prstGeom prst="bentConnector3">
            <a:avLst>
              <a:gd name="adj1" fmla="val 9998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11222" y="4886909"/>
            <a:ext cx="45214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dirty="0"/>
              <a:t>(+0,9)</a:t>
            </a:r>
          </a:p>
        </p:txBody>
      </p:sp>
      <p:cxnSp>
        <p:nvCxnSpPr>
          <p:cNvPr id="28" name="Соединительная линия уступом 27"/>
          <p:cNvCxnSpPr/>
          <p:nvPr/>
        </p:nvCxnSpPr>
        <p:spPr>
          <a:xfrm>
            <a:off x="1797783" y="5061449"/>
            <a:ext cx="762199" cy="116885"/>
          </a:xfrm>
          <a:prstGeom prst="bentConnector3">
            <a:avLst>
              <a:gd name="adj1" fmla="val 9998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51780" y="4888480"/>
            <a:ext cx="45214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dirty="0"/>
              <a:t>(-0,6)</a:t>
            </a:r>
          </a:p>
        </p:txBody>
      </p:sp>
    </p:spTree>
    <p:extLst>
      <p:ext uri="{BB962C8B-B14F-4D97-AF65-F5344CB8AC3E}">
        <p14:creationId xmlns:p14="http://schemas.microsoft.com/office/powerpoint/2010/main" val="1086728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BB92F2-2AC6-9D4A-BB7F-D0EA3F02DE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09" y="6356350"/>
            <a:ext cx="1600201" cy="32316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FC10BE-8771-EE4D-943A-160431D144CD}"/>
              </a:ext>
            </a:extLst>
          </p:cNvPr>
          <p:cNvSpPr txBox="1"/>
          <p:nvPr/>
        </p:nvSpPr>
        <p:spPr>
          <a:xfrm>
            <a:off x="628650" y="246078"/>
            <a:ext cx="63912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b="1" dirty="0"/>
              <a:t>Информация от рейтингового агентства РА ЭКСПЕРТ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E786AA-25E5-7F48-B3D3-6C6454A63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Источник </a:t>
            </a:r>
            <a:r>
              <a:rPr lang="en-US" dirty="0"/>
              <a:t>https://www.raexpert.ru/rankingtable/leasing/2020/main/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CD4D35CE-3B57-894B-98F2-E94A80572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FB2B2-7384-460F-8E26-4D9DE32C4A25}" type="slidenum">
              <a:rPr lang="ru-RU" smtClean="0"/>
              <a:t>7</a:t>
            </a:fld>
            <a:endParaRPr lang="ru-RU"/>
          </a:p>
        </p:txBody>
      </p:sp>
      <p:graphicFrame>
        <p:nvGraphicFramePr>
          <p:cNvPr id="11" name="Диаграмма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2487733"/>
              </p:ext>
            </p:extLst>
          </p:nvPr>
        </p:nvGraphicFramePr>
        <p:xfrm>
          <a:off x="0" y="767034"/>
          <a:ext cx="6717613" cy="4416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8096808" y="615821"/>
            <a:ext cx="12545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800" b="1" dirty="0"/>
              <a:t>Объем нового бизнеса</a:t>
            </a:r>
          </a:p>
          <a:p>
            <a:pPr algn="ctr"/>
            <a:r>
              <a:rPr lang="ru-RU" sz="800" b="1" dirty="0"/>
              <a:t> за 2020г</a:t>
            </a:r>
            <a:r>
              <a:rPr lang="ru-RU" sz="800" dirty="0">
                <a:solidFill>
                  <a:srgbClr val="242423"/>
                </a:solidFill>
                <a:latin typeface="GraphikRegular"/>
              </a:rPr>
              <a:t>.</a:t>
            </a:r>
            <a:endParaRPr lang="ru-RU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6335933" y="1099791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115 879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9092478" y="615821"/>
            <a:ext cx="1604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/>
              <a:t>Место по объему нового                   бизнеса за 2020г.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7091670" y="615821"/>
            <a:ext cx="103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/>
              <a:t>Место портфелю </a:t>
            </a:r>
          </a:p>
          <a:p>
            <a:pPr algn="ctr"/>
            <a:r>
              <a:rPr lang="ru-RU" sz="800" b="1" dirty="0"/>
              <a:t>за 2020г.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6096000" y="615821"/>
            <a:ext cx="103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/>
              <a:t>Портфель </a:t>
            </a:r>
          </a:p>
          <a:p>
            <a:pPr algn="ctr"/>
            <a:r>
              <a:rPr lang="ru-RU" sz="800" b="1" dirty="0"/>
              <a:t>за 2020г.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2181290" y="615821"/>
            <a:ext cx="1604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Количество договоров</a:t>
            </a:r>
          </a:p>
          <a:p>
            <a:r>
              <a:rPr lang="ru-RU" sz="800" b="1" dirty="0"/>
              <a:t>с начала 2021г.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7519608" y="1102875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8505316" y="1099791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58 368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9680543" y="1099791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6337505" y="1384167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80 568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7511753" y="1387251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8506888" y="1384167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65 190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9682115" y="1384167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6339073" y="1687399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accent2"/>
                </a:solidFill>
              </a:rPr>
              <a:t>2 123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7513321" y="1690483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accent2"/>
                </a:solidFill>
              </a:rPr>
              <a:t>68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8508456" y="1687399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rgbClr val="FA733F"/>
                </a:solidFill>
              </a:rPr>
              <a:t>1 251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9683683" y="1687399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accent2"/>
                </a:solidFill>
              </a:rPr>
              <a:t>62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6350070" y="1981203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507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7505464" y="1984287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113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8519453" y="1981203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426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9675826" y="1981203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103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6351642" y="2275006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accent2"/>
                </a:solidFill>
              </a:rPr>
              <a:t>9 743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7516463" y="2278090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accent2"/>
                </a:solidFill>
              </a:rPr>
              <a:t>41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8521025" y="2275006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accent2"/>
                </a:solidFill>
              </a:rPr>
              <a:t>9 808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9686825" y="2275006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accent2"/>
                </a:solidFill>
              </a:rPr>
              <a:t>26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6353210" y="2578237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21 677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7518031" y="2581321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24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8522593" y="2578237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8 840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9688393" y="2578237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30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6354787" y="2862613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51 507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7519608" y="2865697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14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8514743" y="2862613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22 095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9689970" y="2862613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13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10551481" y="615821"/>
            <a:ext cx="1604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b="1" dirty="0"/>
              <a:t>Доля оборудования</a:t>
            </a:r>
          </a:p>
          <a:p>
            <a:pPr algn="ctr"/>
            <a:r>
              <a:rPr lang="ru-RU" sz="800" b="1" dirty="0"/>
              <a:t> в портфеле  за март 2021г.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6348500" y="3155922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15 646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7513321" y="3159006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32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8536737" y="3155922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8 629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9683683" y="3155922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31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6350072" y="3459153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22 829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7514893" y="3462237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23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8538309" y="3459153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17 339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9685255" y="3459153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15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6361067" y="3752462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19 510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7525888" y="3755546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28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8549304" y="3752462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12 827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9696250" y="3752462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20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6372067" y="4046265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accent2"/>
                </a:solidFill>
              </a:rPr>
              <a:t>2 620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7536888" y="4049349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accent2"/>
                </a:solidFill>
              </a:rPr>
              <a:t>60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8560304" y="4046265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accent2"/>
                </a:solidFill>
              </a:rPr>
              <a:t>1 568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9707250" y="4046265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accent2"/>
                </a:solidFill>
              </a:rPr>
              <a:t>55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6373637" y="4340068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23 487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7538458" y="4343152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21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8561874" y="4340068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8 156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9708820" y="4340068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32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6375204" y="4634940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1 684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7540025" y="4638024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79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8563441" y="4634940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1 372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9710387" y="4634940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60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11132374" y="1095275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46%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11132374" y="1390657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13%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11132374" y="1686039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accent2"/>
                </a:solidFill>
              </a:rPr>
              <a:t>91%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11132374" y="1989633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100%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11132374" y="2275006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accent2"/>
                </a:solidFill>
              </a:rPr>
              <a:t>97%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11132278" y="2576642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59%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11132278" y="2862015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9%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11132278" y="3155922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30%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11132278" y="3467245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4%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11132278" y="3752462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-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11132086" y="4046265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accent2"/>
                </a:solidFill>
              </a:rPr>
              <a:t>73%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11132086" y="4340068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10%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ED0E1D8-8C3C-8A42-9CEA-15A52B9C8461}"/>
              </a:ext>
            </a:extLst>
          </p:cNvPr>
          <p:cNvSpPr txBox="1"/>
          <p:nvPr/>
        </p:nvSpPr>
        <p:spPr>
          <a:xfrm>
            <a:off x="11132086" y="4633274"/>
            <a:ext cx="51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/>
              <a:t>56%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28650" y="5024110"/>
            <a:ext cx="11158412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800" dirty="0"/>
              <a:t>Учитывая состав портфеля, основными конкурентами для сравнения можно считать ООО «НЛК», АО «Система Лизинг 24», ООО «УРАЛПРОМЛИЗИНГ». Многие компании являются универсальными и финансируют в том числе</a:t>
            </a:r>
            <a:r>
              <a:rPr lang="en-US" sz="800" dirty="0"/>
              <a:t>:</a:t>
            </a:r>
            <a:r>
              <a:rPr lang="ru-RU" sz="800" dirty="0"/>
              <a:t> транспорт, суда, недвижимость, спецтехнику.</a:t>
            </a:r>
          </a:p>
          <a:p>
            <a:r>
              <a:rPr lang="ru-RU" sz="800" dirty="0"/>
              <a:t>Основной прирост произошел в сегментах</a:t>
            </a:r>
            <a:r>
              <a:rPr lang="en-US" sz="800" dirty="0"/>
              <a:t>:</a:t>
            </a:r>
          </a:p>
          <a:p>
            <a:pPr marL="171450" indent="-171450">
              <a:buFontTx/>
              <a:buChar char="-"/>
            </a:pPr>
            <a:r>
              <a:rPr lang="ru-RU" sz="800" b="1" dirty="0"/>
              <a:t>Медицинская техника и фармацевтическое оборудование</a:t>
            </a:r>
            <a:r>
              <a:rPr lang="en-US" sz="800" b="1" dirty="0"/>
              <a:t> (+57%)</a:t>
            </a:r>
          </a:p>
          <a:p>
            <a:pPr marL="171450" indent="-171450">
              <a:buFontTx/>
              <a:buChar char="-"/>
            </a:pPr>
            <a:r>
              <a:rPr lang="ru-RU" sz="800" b="1" dirty="0"/>
              <a:t>Телекоммуникационное оборудование, оргтехника, компьютеры</a:t>
            </a:r>
            <a:r>
              <a:rPr lang="ru-RU" sz="800" dirty="0"/>
              <a:t> </a:t>
            </a:r>
            <a:r>
              <a:rPr lang="en-US" sz="800" b="1" dirty="0"/>
              <a:t>(+57%)</a:t>
            </a:r>
          </a:p>
          <a:p>
            <a:pPr marL="171450" indent="-171450">
              <a:buFontTx/>
              <a:buChar char="-"/>
            </a:pPr>
            <a:r>
              <a:rPr lang="ru-RU" sz="800" b="1" dirty="0"/>
              <a:t>Машиностроительное, металлообрабатывающее и металлургическое оборудование </a:t>
            </a:r>
            <a:r>
              <a:rPr lang="en-US" sz="800" b="1" dirty="0"/>
              <a:t>(+33%)</a:t>
            </a:r>
          </a:p>
          <a:p>
            <a:pPr marL="171450" indent="-171450">
              <a:buFontTx/>
              <a:buChar char="-"/>
            </a:pPr>
            <a:r>
              <a:rPr lang="ru-RU" sz="800" b="1" dirty="0"/>
              <a:t>Энергетическое оборудование </a:t>
            </a:r>
            <a:r>
              <a:rPr lang="en-US" sz="800" b="1" dirty="0"/>
              <a:t>(+41%)</a:t>
            </a:r>
            <a:endParaRPr lang="ru-RU" sz="8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ru-RU" sz="800" b="1" dirty="0"/>
              <a:t>Полиграфическое оборудование</a:t>
            </a:r>
            <a:r>
              <a:rPr lang="ru-RU" sz="800" dirty="0"/>
              <a:t> </a:t>
            </a:r>
            <a:r>
              <a:rPr lang="en-US" sz="800" b="1" dirty="0"/>
              <a:t>(+41%)</a:t>
            </a:r>
            <a:endParaRPr lang="ru-RU" sz="800" b="1" dirty="0">
              <a:latin typeface="Arial" panose="020B0604020202020204" pitchFamily="34" charset="0"/>
            </a:endParaRPr>
          </a:p>
          <a:p>
            <a:r>
              <a:rPr lang="ru-RU" sz="800" dirty="0"/>
              <a:t>Максимальное сокращение в сегменте</a:t>
            </a:r>
            <a:r>
              <a:rPr lang="en-US" sz="800" dirty="0"/>
              <a:t>:</a:t>
            </a:r>
            <a:r>
              <a:rPr lang="ru-RU" sz="800" dirty="0"/>
              <a:t> </a:t>
            </a:r>
          </a:p>
          <a:p>
            <a:r>
              <a:rPr lang="ru-RU" sz="800" b="1" dirty="0"/>
              <a:t>-      Оборудование для ЖКХ (-37%)</a:t>
            </a:r>
          </a:p>
          <a:p>
            <a:endParaRPr lang="ru-RU" sz="800" dirty="0">
              <a:latin typeface="Arial" panose="020B0604020202020204" pitchFamily="34" charset="0"/>
            </a:endParaRPr>
          </a:p>
          <a:p>
            <a:endParaRPr lang="ru-RU" sz="800" b="1" dirty="0"/>
          </a:p>
        </p:txBody>
      </p:sp>
    </p:spTree>
    <p:extLst>
      <p:ext uri="{BB962C8B-B14F-4D97-AF65-F5344CB8AC3E}">
        <p14:creationId xmlns:p14="http://schemas.microsoft.com/office/powerpoint/2010/main" val="4192746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33" y="0"/>
            <a:ext cx="4270079" cy="3026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162" y="4948788"/>
            <a:ext cx="5321581" cy="193703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D22D7B2-6B41-424E-BF17-2A14492B0299}"/>
              </a:ext>
            </a:extLst>
          </p:cNvPr>
          <p:cNvSpPr/>
          <p:nvPr/>
        </p:nvSpPr>
        <p:spPr>
          <a:xfrm>
            <a:off x="836344" y="3375962"/>
            <a:ext cx="25645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/>
              <a:t>Контакты</a:t>
            </a:r>
          </a:p>
          <a:p>
            <a:r>
              <a:rPr lang="ru-RU" sz="1200" dirty="0"/>
              <a:t>+7 (495) 000-00-00</a:t>
            </a:r>
          </a:p>
          <a:p>
            <a:r>
              <a:rPr lang="ru-RU" sz="1200" dirty="0"/>
              <a:t>8-800-000-00-00</a:t>
            </a:r>
          </a:p>
          <a:p>
            <a:endParaRPr lang="ru-RU" sz="1200" dirty="0"/>
          </a:p>
          <a:p>
            <a:endParaRPr lang="ru-RU" sz="1200" cap="all" dirty="0"/>
          </a:p>
          <a:p>
            <a:r>
              <a:rPr lang="ru-RU" sz="1200" cap="all" dirty="0"/>
              <a:t>ООО »_______"</a:t>
            </a:r>
            <a:br>
              <a:rPr lang="ru-RU" sz="1200" cap="all" dirty="0"/>
            </a:br>
            <a:r>
              <a:rPr lang="ru-RU" sz="1200" cap="all" dirty="0"/>
              <a:t>ИНН/КПП: -------/--------</a:t>
            </a:r>
            <a:br>
              <a:rPr lang="ru-RU" sz="1200" cap="all" dirty="0"/>
            </a:br>
            <a:r>
              <a:rPr lang="ru-RU" sz="1200" cap="all" dirty="0"/>
              <a:t>ОГРН: --------</a:t>
            </a:r>
          </a:p>
          <a:p>
            <a:endParaRPr lang="ru-RU" sz="1200" b="0" i="0" u="none" strike="noStrike" cap="all" dirty="0">
              <a:effectLst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3887555-165A-1E47-A7E0-B1E6A335932F}"/>
              </a:ext>
            </a:extLst>
          </p:cNvPr>
          <p:cNvSpPr/>
          <p:nvPr/>
        </p:nvSpPr>
        <p:spPr>
          <a:xfrm>
            <a:off x="2349807" y="1299210"/>
            <a:ext cx="94041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1" dirty="0"/>
              <a:t>Описание</a:t>
            </a:r>
            <a:endParaRPr lang="en" sz="12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BE54F85-5555-9D44-82C6-ACF82F2962E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45095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3262</TotalTime>
  <Words>1711</Words>
  <Application>Microsoft Macintosh PowerPoint</Application>
  <PresentationFormat>Широкоэкранный</PresentationFormat>
  <Paragraphs>600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GraphikRegular</vt:lpstr>
      <vt:lpstr>Museo Sans Cyrl 300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Дейкало</dc:creator>
  <cp:lastModifiedBy>Dmitrii DEIKALO</cp:lastModifiedBy>
  <cp:revision>237</cp:revision>
  <dcterms:created xsi:type="dcterms:W3CDTF">2021-02-03T12:52:44Z</dcterms:created>
  <dcterms:modified xsi:type="dcterms:W3CDTF">2021-04-22T15:53:58Z</dcterms:modified>
</cp:coreProperties>
</file>